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23"/>
  </p:notesMasterIdLst>
  <p:sldIdLst>
    <p:sldId id="256" r:id="rId2"/>
    <p:sldId id="346" r:id="rId3"/>
    <p:sldId id="360" r:id="rId4"/>
    <p:sldId id="348" r:id="rId5"/>
    <p:sldId id="350" r:id="rId6"/>
    <p:sldId id="357" r:id="rId7"/>
    <p:sldId id="352" r:id="rId8"/>
    <p:sldId id="354" r:id="rId9"/>
    <p:sldId id="337" r:id="rId10"/>
    <p:sldId id="330" r:id="rId11"/>
    <p:sldId id="320" r:id="rId12"/>
    <p:sldId id="321" r:id="rId13"/>
    <p:sldId id="358" r:id="rId14"/>
    <p:sldId id="356" r:id="rId15"/>
    <p:sldId id="359" r:id="rId16"/>
    <p:sldId id="323" r:id="rId17"/>
    <p:sldId id="344" r:id="rId18"/>
    <p:sldId id="345" r:id="rId19"/>
    <p:sldId id="324" r:id="rId20"/>
    <p:sldId id="325" r:id="rId21"/>
    <p:sldId id="278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C0C0C0"/>
    <a:srgbClr val="0000CC"/>
    <a:srgbClr val="669900"/>
    <a:srgbClr val="FF00FF"/>
    <a:srgbClr val="FFFF00"/>
    <a:srgbClr val="FFFF99"/>
    <a:srgbClr val="99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961" autoAdjust="0"/>
  </p:normalViewPr>
  <p:slideViewPr>
    <p:cSldViewPr>
      <p:cViewPr varScale="1">
        <p:scale>
          <a:sx n="63" d="100"/>
          <a:sy n="63" d="100"/>
        </p:scale>
        <p:origin x="-2106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FED8DF-6465-4DA5-BCE7-4A4BF3DF1936}" type="doc">
      <dgm:prSet loTypeId="urn:microsoft.com/office/officeart/2005/8/layout/cycle1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7302807-E657-4F13-8E3F-5ADAFF88066A}">
      <dgm:prSet phldrT="[Текст]"/>
      <dgm:spPr/>
      <dgm:t>
        <a:bodyPr/>
        <a:lstStyle/>
        <a:p>
          <a:r>
            <a:rPr lang="ru-RU" dirty="0" smtClean="0">
              <a:latin typeface="+mn-lt"/>
              <a:ea typeface="Verdana" pitchFamily="34" charset="0"/>
              <a:cs typeface="Verdana" pitchFamily="34" charset="0"/>
            </a:rPr>
            <a:t>Вычисление сил притяжения</a:t>
          </a:r>
          <a:endParaRPr lang="ru-RU" dirty="0">
            <a:latin typeface="+mn-lt"/>
            <a:ea typeface="Verdana" pitchFamily="34" charset="0"/>
            <a:cs typeface="Verdana" pitchFamily="34" charset="0"/>
          </a:endParaRPr>
        </a:p>
      </dgm:t>
    </dgm:pt>
    <dgm:pt modelId="{6AF5F9EA-29C2-4176-94E9-3A017F6A5594}" type="parTrans" cxnId="{317F955A-DD44-43B3-964E-D1439BBF365C}">
      <dgm:prSet/>
      <dgm:spPr/>
      <dgm:t>
        <a:bodyPr/>
        <a:lstStyle/>
        <a:p>
          <a:endParaRPr lang="ru-RU"/>
        </a:p>
      </dgm:t>
    </dgm:pt>
    <dgm:pt modelId="{52B2D093-5917-4F18-8CE2-8D8F81925645}" type="sibTrans" cxnId="{317F955A-DD44-43B3-964E-D1439BBF365C}">
      <dgm:prSet/>
      <dgm:spPr/>
      <dgm:t>
        <a:bodyPr/>
        <a:lstStyle/>
        <a:p>
          <a:endParaRPr lang="ru-RU"/>
        </a:p>
      </dgm:t>
    </dgm:pt>
    <dgm:pt modelId="{8DE514D5-7814-4556-9B55-EB8CB67AF4D2}">
      <dgm:prSet phldrT="[Текст]"/>
      <dgm:spPr/>
      <dgm:t>
        <a:bodyPr/>
        <a:lstStyle/>
        <a:p>
          <a:r>
            <a:rPr lang="ru-RU" dirty="0" smtClean="0">
              <a:latin typeface="+mj-lt"/>
              <a:ea typeface="Verdana" pitchFamily="34" charset="0"/>
              <a:cs typeface="Verdana" pitchFamily="34" charset="0"/>
            </a:rPr>
            <a:t>Вычисление векторов смещения вершин</a:t>
          </a:r>
          <a:endParaRPr lang="ru-RU" dirty="0">
            <a:latin typeface="+mj-lt"/>
            <a:ea typeface="Verdana" pitchFamily="34" charset="0"/>
            <a:cs typeface="Verdana" pitchFamily="34" charset="0"/>
          </a:endParaRPr>
        </a:p>
      </dgm:t>
    </dgm:pt>
    <dgm:pt modelId="{0416398B-4859-4069-9510-2BB30670C71C}" type="parTrans" cxnId="{1CB0CB45-A091-46C8-9F2D-E940A2D00187}">
      <dgm:prSet/>
      <dgm:spPr/>
      <dgm:t>
        <a:bodyPr/>
        <a:lstStyle/>
        <a:p>
          <a:endParaRPr lang="ru-RU"/>
        </a:p>
      </dgm:t>
    </dgm:pt>
    <dgm:pt modelId="{F25F3B0A-16DE-4757-9A7E-1C4075E39ABC}" type="sibTrans" cxnId="{1CB0CB45-A091-46C8-9F2D-E940A2D00187}">
      <dgm:prSet/>
      <dgm:spPr/>
      <dgm:t>
        <a:bodyPr/>
        <a:lstStyle/>
        <a:p>
          <a:endParaRPr lang="ru-RU"/>
        </a:p>
      </dgm:t>
    </dgm:pt>
    <dgm:pt modelId="{499F0AEA-D09E-45CA-AF4A-D6A4145EE525}">
      <dgm:prSet phldrT="[Текст]"/>
      <dgm:spPr/>
      <dgm:t>
        <a:bodyPr/>
        <a:lstStyle/>
        <a:p>
          <a:r>
            <a:rPr lang="ru-RU" dirty="0" smtClean="0">
              <a:latin typeface="+mj-lt"/>
              <a:ea typeface="Verdana" pitchFamily="34" charset="0"/>
              <a:cs typeface="Verdana" pitchFamily="34" charset="0"/>
            </a:rPr>
            <a:t>Сдвиг каждой вершины в направлении её вектора смещения</a:t>
          </a:r>
          <a:endParaRPr lang="ru-RU" dirty="0">
            <a:latin typeface="+mj-lt"/>
            <a:ea typeface="Verdana" pitchFamily="34" charset="0"/>
            <a:cs typeface="Verdana" pitchFamily="34" charset="0"/>
          </a:endParaRPr>
        </a:p>
      </dgm:t>
    </dgm:pt>
    <dgm:pt modelId="{182A19AB-BABB-48B1-8880-8BFE3B33F485}" type="parTrans" cxnId="{14C72F38-D626-4506-BBFE-94943300065A}">
      <dgm:prSet/>
      <dgm:spPr/>
      <dgm:t>
        <a:bodyPr/>
        <a:lstStyle/>
        <a:p>
          <a:endParaRPr lang="ru-RU"/>
        </a:p>
      </dgm:t>
    </dgm:pt>
    <dgm:pt modelId="{DEFFDCEE-8BB5-40D8-A555-3E9BD2991249}" type="sibTrans" cxnId="{14C72F38-D626-4506-BBFE-94943300065A}">
      <dgm:prSet/>
      <dgm:spPr/>
      <dgm:t>
        <a:bodyPr/>
        <a:lstStyle/>
        <a:p>
          <a:endParaRPr lang="ru-RU"/>
        </a:p>
      </dgm:t>
    </dgm:pt>
    <dgm:pt modelId="{FFD31718-49F5-4529-A78F-F9A02D44B92E}">
      <dgm:prSet phldrT="[Текст]"/>
      <dgm:spPr/>
      <dgm:t>
        <a:bodyPr/>
        <a:lstStyle/>
        <a:p>
          <a:r>
            <a:rPr lang="ru-RU" dirty="0" smtClean="0">
              <a:latin typeface="+mn-lt"/>
              <a:ea typeface="Verdana" pitchFamily="34" charset="0"/>
              <a:cs typeface="Verdana" pitchFamily="34" charset="0"/>
            </a:rPr>
            <a:t>Вычисление сил отталкивания</a:t>
          </a:r>
          <a:endParaRPr lang="ru-RU" dirty="0">
            <a:latin typeface="+mn-lt"/>
            <a:ea typeface="Verdana" pitchFamily="34" charset="0"/>
            <a:cs typeface="Verdana" pitchFamily="34" charset="0"/>
          </a:endParaRPr>
        </a:p>
      </dgm:t>
    </dgm:pt>
    <dgm:pt modelId="{3943025D-AFD8-46A8-8D3D-FB453F7E54F1}" type="parTrans" cxnId="{B40F0890-A806-45E9-8405-70FE4871C0BF}">
      <dgm:prSet/>
      <dgm:spPr/>
      <dgm:t>
        <a:bodyPr/>
        <a:lstStyle/>
        <a:p>
          <a:endParaRPr lang="ru-RU"/>
        </a:p>
      </dgm:t>
    </dgm:pt>
    <dgm:pt modelId="{100F948F-361C-446E-8D46-843799CE734C}" type="sibTrans" cxnId="{B40F0890-A806-45E9-8405-70FE4871C0BF}">
      <dgm:prSet/>
      <dgm:spPr/>
      <dgm:t>
        <a:bodyPr/>
        <a:lstStyle/>
        <a:p>
          <a:endParaRPr lang="ru-RU"/>
        </a:p>
      </dgm:t>
    </dgm:pt>
    <dgm:pt modelId="{1C3549D9-0174-43AF-BBF0-6E1AEEA63891}" type="pres">
      <dgm:prSet presAssocID="{3FFED8DF-6465-4DA5-BCE7-4A4BF3DF193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1454F46-1A68-472C-AB06-5543A960D32E}" type="pres">
      <dgm:prSet presAssocID="{77302807-E657-4F13-8E3F-5ADAFF88066A}" presName="dummy" presStyleCnt="0"/>
      <dgm:spPr/>
    </dgm:pt>
    <dgm:pt modelId="{7BD1D83A-8524-46B2-8DC7-6FFBB9E4EFE1}" type="pres">
      <dgm:prSet presAssocID="{77302807-E657-4F13-8E3F-5ADAFF88066A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41B5DDE-2BE3-4821-9E4A-2E9D6648D941}" type="pres">
      <dgm:prSet presAssocID="{52B2D093-5917-4F18-8CE2-8D8F81925645}" presName="sibTrans" presStyleLbl="node1" presStyleIdx="0" presStyleCnt="4"/>
      <dgm:spPr/>
      <dgm:t>
        <a:bodyPr/>
        <a:lstStyle/>
        <a:p>
          <a:endParaRPr lang="ru-RU"/>
        </a:p>
      </dgm:t>
    </dgm:pt>
    <dgm:pt modelId="{B6D5E0F3-0F91-4CCD-9DCF-026BECEBBC8D}" type="pres">
      <dgm:prSet presAssocID="{8DE514D5-7814-4556-9B55-EB8CB67AF4D2}" presName="dummy" presStyleCnt="0"/>
      <dgm:spPr/>
    </dgm:pt>
    <dgm:pt modelId="{EC681C65-2B98-441E-9518-68FA6A9903E6}" type="pres">
      <dgm:prSet presAssocID="{8DE514D5-7814-4556-9B55-EB8CB67AF4D2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BE88F16-46F0-45B7-8B70-2145C656EF9C}" type="pres">
      <dgm:prSet presAssocID="{F25F3B0A-16DE-4757-9A7E-1C4075E39ABC}" presName="sibTrans" presStyleLbl="node1" presStyleIdx="1" presStyleCnt="4"/>
      <dgm:spPr/>
      <dgm:t>
        <a:bodyPr/>
        <a:lstStyle/>
        <a:p>
          <a:endParaRPr lang="ru-RU"/>
        </a:p>
      </dgm:t>
    </dgm:pt>
    <dgm:pt modelId="{7F3C2813-78E9-4652-AE46-824DCDE4C7B1}" type="pres">
      <dgm:prSet presAssocID="{499F0AEA-D09E-45CA-AF4A-D6A4145EE525}" presName="dummy" presStyleCnt="0"/>
      <dgm:spPr/>
    </dgm:pt>
    <dgm:pt modelId="{8844742E-BBC7-4A11-A695-27E3D602C385}" type="pres">
      <dgm:prSet presAssocID="{499F0AEA-D09E-45CA-AF4A-D6A4145EE525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9FC6B83-6C68-4BA9-B803-2359EA17F527}" type="pres">
      <dgm:prSet presAssocID="{DEFFDCEE-8BB5-40D8-A555-3E9BD2991249}" presName="sibTrans" presStyleLbl="node1" presStyleIdx="2" presStyleCnt="4"/>
      <dgm:spPr/>
      <dgm:t>
        <a:bodyPr/>
        <a:lstStyle/>
        <a:p>
          <a:endParaRPr lang="ru-RU"/>
        </a:p>
      </dgm:t>
    </dgm:pt>
    <dgm:pt modelId="{E901BAAF-F00E-42D7-B3D4-FA1097E8EC4E}" type="pres">
      <dgm:prSet presAssocID="{FFD31718-49F5-4529-A78F-F9A02D44B92E}" presName="dummy" presStyleCnt="0"/>
      <dgm:spPr/>
    </dgm:pt>
    <dgm:pt modelId="{2C5EF2B7-C67D-49B3-92CB-6AC49D9F472D}" type="pres">
      <dgm:prSet presAssocID="{FFD31718-49F5-4529-A78F-F9A02D44B92E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3F29497-3BFD-4ED6-908D-5C267730881F}" type="pres">
      <dgm:prSet presAssocID="{100F948F-361C-446E-8D46-843799CE734C}" presName="sibTrans" presStyleLbl="node1" presStyleIdx="3" presStyleCnt="4"/>
      <dgm:spPr/>
      <dgm:t>
        <a:bodyPr/>
        <a:lstStyle/>
        <a:p>
          <a:endParaRPr lang="ru-RU"/>
        </a:p>
      </dgm:t>
    </dgm:pt>
  </dgm:ptLst>
  <dgm:cxnLst>
    <dgm:cxn modelId="{668F8B06-817B-42C4-A4A7-CCCEBA045863}" type="presOf" srcId="{52B2D093-5917-4F18-8CE2-8D8F81925645}" destId="{541B5DDE-2BE3-4821-9E4A-2E9D6648D941}" srcOrd="0" destOrd="0" presId="urn:microsoft.com/office/officeart/2005/8/layout/cycle1"/>
    <dgm:cxn modelId="{1CB0CB45-A091-46C8-9F2D-E940A2D00187}" srcId="{3FFED8DF-6465-4DA5-BCE7-4A4BF3DF1936}" destId="{8DE514D5-7814-4556-9B55-EB8CB67AF4D2}" srcOrd="1" destOrd="0" parTransId="{0416398B-4859-4069-9510-2BB30670C71C}" sibTransId="{F25F3B0A-16DE-4757-9A7E-1C4075E39ABC}"/>
    <dgm:cxn modelId="{FB5282AF-0318-4049-8527-C4AB39E1405F}" type="presOf" srcId="{DEFFDCEE-8BB5-40D8-A555-3E9BD2991249}" destId="{79FC6B83-6C68-4BA9-B803-2359EA17F527}" srcOrd="0" destOrd="0" presId="urn:microsoft.com/office/officeart/2005/8/layout/cycle1"/>
    <dgm:cxn modelId="{310942B4-62A7-4884-8AE2-1E65A8CDB997}" type="presOf" srcId="{F25F3B0A-16DE-4757-9A7E-1C4075E39ABC}" destId="{BBE88F16-46F0-45B7-8B70-2145C656EF9C}" srcOrd="0" destOrd="0" presId="urn:microsoft.com/office/officeart/2005/8/layout/cycle1"/>
    <dgm:cxn modelId="{B40F0890-A806-45E9-8405-70FE4871C0BF}" srcId="{3FFED8DF-6465-4DA5-BCE7-4A4BF3DF1936}" destId="{FFD31718-49F5-4529-A78F-F9A02D44B92E}" srcOrd="3" destOrd="0" parTransId="{3943025D-AFD8-46A8-8D3D-FB453F7E54F1}" sibTransId="{100F948F-361C-446E-8D46-843799CE734C}"/>
    <dgm:cxn modelId="{5A766A88-59F5-44C8-8DBF-5CD3C76CA690}" type="presOf" srcId="{100F948F-361C-446E-8D46-843799CE734C}" destId="{93F29497-3BFD-4ED6-908D-5C267730881F}" srcOrd="0" destOrd="0" presId="urn:microsoft.com/office/officeart/2005/8/layout/cycle1"/>
    <dgm:cxn modelId="{317F955A-DD44-43B3-964E-D1439BBF365C}" srcId="{3FFED8DF-6465-4DA5-BCE7-4A4BF3DF1936}" destId="{77302807-E657-4F13-8E3F-5ADAFF88066A}" srcOrd="0" destOrd="0" parTransId="{6AF5F9EA-29C2-4176-94E9-3A017F6A5594}" sibTransId="{52B2D093-5917-4F18-8CE2-8D8F81925645}"/>
    <dgm:cxn modelId="{0D927DB6-5370-442B-AB11-C9536694A24F}" type="presOf" srcId="{77302807-E657-4F13-8E3F-5ADAFF88066A}" destId="{7BD1D83A-8524-46B2-8DC7-6FFBB9E4EFE1}" srcOrd="0" destOrd="0" presId="urn:microsoft.com/office/officeart/2005/8/layout/cycle1"/>
    <dgm:cxn modelId="{F188D38B-1395-4744-A0AE-FF86816AA944}" type="presOf" srcId="{8DE514D5-7814-4556-9B55-EB8CB67AF4D2}" destId="{EC681C65-2B98-441E-9518-68FA6A9903E6}" srcOrd="0" destOrd="0" presId="urn:microsoft.com/office/officeart/2005/8/layout/cycle1"/>
    <dgm:cxn modelId="{6EBA2461-2045-455D-A22B-81863C855FE1}" type="presOf" srcId="{FFD31718-49F5-4529-A78F-F9A02D44B92E}" destId="{2C5EF2B7-C67D-49B3-92CB-6AC49D9F472D}" srcOrd="0" destOrd="0" presId="urn:microsoft.com/office/officeart/2005/8/layout/cycle1"/>
    <dgm:cxn modelId="{978B63EC-C72C-401B-AC62-5DF22D2FC998}" type="presOf" srcId="{499F0AEA-D09E-45CA-AF4A-D6A4145EE525}" destId="{8844742E-BBC7-4A11-A695-27E3D602C385}" srcOrd="0" destOrd="0" presId="urn:microsoft.com/office/officeart/2005/8/layout/cycle1"/>
    <dgm:cxn modelId="{14C72F38-D626-4506-BBFE-94943300065A}" srcId="{3FFED8DF-6465-4DA5-BCE7-4A4BF3DF1936}" destId="{499F0AEA-D09E-45CA-AF4A-D6A4145EE525}" srcOrd="2" destOrd="0" parTransId="{182A19AB-BABB-48B1-8880-8BFE3B33F485}" sibTransId="{DEFFDCEE-8BB5-40D8-A555-3E9BD2991249}"/>
    <dgm:cxn modelId="{F2C6D56A-ED6E-4E37-946E-5AB1270A0635}" type="presOf" srcId="{3FFED8DF-6465-4DA5-BCE7-4A4BF3DF1936}" destId="{1C3549D9-0174-43AF-BBF0-6E1AEEA63891}" srcOrd="0" destOrd="0" presId="urn:microsoft.com/office/officeart/2005/8/layout/cycle1"/>
    <dgm:cxn modelId="{A0777C2D-296C-4046-BDDF-9993FEAA9009}" type="presParOf" srcId="{1C3549D9-0174-43AF-BBF0-6E1AEEA63891}" destId="{C1454F46-1A68-472C-AB06-5543A960D32E}" srcOrd="0" destOrd="0" presId="urn:microsoft.com/office/officeart/2005/8/layout/cycle1"/>
    <dgm:cxn modelId="{FB33C405-A413-4467-B1F2-57CF0C87A952}" type="presParOf" srcId="{1C3549D9-0174-43AF-BBF0-6E1AEEA63891}" destId="{7BD1D83A-8524-46B2-8DC7-6FFBB9E4EFE1}" srcOrd="1" destOrd="0" presId="urn:microsoft.com/office/officeart/2005/8/layout/cycle1"/>
    <dgm:cxn modelId="{E52CB0FC-7543-4516-849A-5C8F478211FF}" type="presParOf" srcId="{1C3549D9-0174-43AF-BBF0-6E1AEEA63891}" destId="{541B5DDE-2BE3-4821-9E4A-2E9D6648D941}" srcOrd="2" destOrd="0" presId="urn:microsoft.com/office/officeart/2005/8/layout/cycle1"/>
    <dgm:cxn modelId="{2608C6BE-905C-4938-8CAA-86ED38C23E76}" type="presParOf" srcId="{1C3549D9-0174-43AF-BBF0-6E1AEEA63891}" destId="{B6D5E0F3-0F91-4CCD-9DCF-026BECEBBC8D}" srcOrd="3" destOrd="0" presId="urn:microsoft.com/office/officeart/2005/8/layout/cycle1"/>
    <dgm:cxn modelId="{14FF2753-338A-447E-B1D5-B4076CBAA544}" type="presParOf" srcId="{1C3549D9-0174-43AF-BBF0-6E1AEEA63891}" destId="{EC681C65-2B98-441E-9518-68FA6A9903E6}" srcOrd="4" destOrd="0" presId="urn:microsoft.com/office/officeart/2005/8/layout/cycle1"/>
    <dgm:cxn modelId="{5D8E3D33-8C65-4D09-9C49-91E84EA79C69}" type="presParOf" srcId="{1C3549D9-0174-43AF-BBF0-6E1AEEA63891}" destId="{BBE88F16-46F0-45B7-8B70-2145C656EF9C}" srcOrd="5" destOrd="0" presId="urn:microsoft.com/office/officeart/2005/8/layout/cycle1"/>
    <dgm:cxn modelId="{78301BF1-C598-4A39-9637-BEFBF7BC814C}" type="presParOf" srcId="{1C3549D9-0174-43AF-BBF0-6E1AEEA63891}" destId="{7F3C2813-78E9-4652-AE46-824DCDE4C7B1}" srcOrd="6" destOrd="0" presId="urn:microsoft.com/office/officeart/2005/8/layout/cycle1"/>
    <dgm:cxn modelId="{781B7A02-85EE-46AF-AD9E-1C5565F83309}" type="presParOf" srcId="{1C3549D9-0174-43AF-BBF0-6E1AEEA63891}" destId="{8844742E-BBC7-4A11-A695-27E3D602C385}" srcOrd="7" destOrd="0" presId="urn:microsoft.com/office/officeart/2005/8/layout/cycle1"/>
    <dgm:cxn modelId="{A13A32A9-0E3E-4606-9FA5-9613795D0E86}" type="presParOf" srcId="{1C3549D9-0174-43AF-BBF0-6E1AEEA63891}" destId="{79FC6B83-6C68-4BA9-B803-2359EA17F527}" srcOrd="8" destOrd="0" presId="urn:microsoft.com/office/officeart/2005/8/layout/cycle1"/>
    <dgm:cxn modelId="{9B166D80-A372-42F3-979F-D373DEDCA630}" type="presParOf" srcId="{1C3549D9-0174-43AF-BBF0-6E1AEEA63891}" destId="{E901BAAF-F00E-42D7-B3D4-FA1097E8EC4E}" srcOrd="9" destOrd="0" presId="urn:microsoft.com/office/officeart/2005/8/layout/cycle1"/>
    <dgm:cxn modelId="{F5D59D26-5150-41CA-9698-18624F32B5A9}" type="presParOf" srcId="{1C3549D9-0174-43AF-BBF0-6E1AEEA63891}" destId="{2C5EF2B7-C67D-49B3-92CB-6AC49D9F472D}" srcOrd="10" destOrd="0" presId="urn:microsoft.com/office/officeart/2005/8/layout/cycle1"/>
    <dgm:cxn modelId="{41025846-3955-43BF-991F-FF8836C88863}" type="presParOf" srcId="{1C3549D9-0174-43AF-BBF0-6E1AEEA63891}" destId="{93F29497-3BFD-4ED6-908D-5C267730881F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BD1D83A-8524-46B2-8DC7-6FFBB9E4EFE1}">
      <dsp:nvSpPr>
        <dsp:cNvPr id="0" name=""/>
        <dsp:cNvSpPr/>
      </dsp:nvSpPr>
      <dsp:spPr>
        <a:xfrm>
          <a:off x="3842314" y="106239"/>
          <a:ext cx="1695047" cy="1695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>
              <a:latin typeface="+mn-lt"/>
              <a:ea typeface="Verdana" pitchFamily="34" charset="0"/>
              <a:cs typeface="Verdana" pitchFamily="34" charset="0"/>
            </a:rPr>
            <a:t>Вычисление сил притяжения</a:t>
          </a:r>
          <a:endParaRPr lang="ru-RU" sz="1900" kern="1200" dirty="0">
            <a:latin typeface="+mn-lt"/>
            <a:ea typeface="Verdana" pitchFamily="34" charset="0"/>
            <a:cs typeface="Verdana" pitchFamily="34" charset="0"/>
          </a:endParaRPr>
        </a:p>
      </dsp:txBody>
      <dsp:txXfrm>
        <a:off x="3842314" y="106239"/>
        <a:ext cx="1695047" cy="1695047"/>
      </dsp:txXfrm>
    </dsp:sp>
    <dsp:sp modelId="{541B5DDE-2BE3-4821-9E4A-2E9D6648D941}">
      <dsp:nvSpPr>
        <dsp:cNvPr id="0" name=""/>
        <dsp:cNvSpPr/>
      </dsp:nvSpPr>
      <dsp:spPr>
        <a:xfrm>
          <a:off x="856717" y="-538"/>
          <a:ext cx="4787422" cy="4787422"/>
        </a:xfrm>
        <a:prstGeom prst="circularArrow">
          <a:avLst>
            <a:gd name="adj1" fmla="val 6904"/>
            <a:gd name="adj2" fmla="val 465524"/>
            <a:gd name="adj3" fmla="val 548693"/>
            <a:gd name="adj4" fmla="val 20585784"/>
            <a:gd name="adj5" fmla="val 80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681C65-2B98-441E-9518-68FA6A9903E6}">
      <dsp:nvSpPr>
        <dsp:cNvPr id="0" name=""/>
        <dsp:cNvSpPr/>
      </dsp:nvSpPr>
      <dsp:spPr>
        <a:xfrm>
          <a:off x="3842314" y="2985058"/>
          <a:ext cx="1695047" cy="1695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>
              <a:latin typeface="+mj-lt"/>
              <a:ea typeface="Verdana" pitchFamily="34" charset="0"/>
              <a:cs typeface="Verdana" pitchFamily="34" charset="0"/>
            </a:rPr>
            <a:t>Вычисление векторов смещения вершин</a:t>
          </a:r>
          <a:endParaRPr lang="ru-RU" sz="1900" kern="1200" dirty="0">
            <a:latin typeface="+mj-lt"/>
            <a:ea typeface="Verdana" pitchFamily="34" charset="0"/>
            <a:cs typeface="Verdana" pitchFamily="34" charset="0"/>
          </a:endParaRPr>
        </a:p>
      </dsp:txBody>
      <dsp:txXfrm>
        <a:off x="3842314" y="2985058"/>
        <a:ext cx="1695047" cy="1695047"/>
      </dsp:txXfrm>
    </dsp:sp>
    <dsp:sp modelId="{BBE88F16-46F0-45B7-8B70-2145C656EF9C}">
      <dsp:nvSpPr>
        <dsp:cNvPr id="0" name=""/>
        <dsp:cNvSpPr/>
      </dsp:nvSpPr>
      <dsp:spPr>
        <a:xfrm>
          <a:off x="856717" y="-538"/>
          <a:ext cx="4787422" cy="4787422"/>
        </a:xfrm>
        <a:prstGeom prst="circularArrow">
          <a:avLst>
            <a:gd name="adj1" fmla="val 6904"/>
            <a:gd name="adj2" fmla="val 465524"/>
            <a:gd name="adj3" fmla="val 5948693"/>
            <a:gd name="adj4" fmla="val 4385784"/>
            <a:gd name="adj5" fmla="val 80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44742E-BBC7-4A11-A695-27E3D602C385}">
      <dsp:nvSpPr>
        <dsp:cNvPr id="0" name=""/>
        <dsp:cNvSpPr/>
      </dsp:nvSpPr>
      <dsp:spPr>
        <a:xfrm>
          <a:off x="963495" y="2985058"/>
          <a:ext cx="1695047" cy="1695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>
              <a:latin typeface="+mj-lt"/>
              <a:ea typeface="Verdana" pitchFamily="34" charset="0"/>
              <a:cs typeface="Verdana" pitchFamily="34" charset="0"/>
            </a:rPr>
            <a:t>Сдвиг каждой вершины в направлении её вектора смещения</a:t>
          </a:r>
          <a:endParaRPr lang="ru-RU" sz="1900" kern="1200" dirty="0">
            <a:latin typeface="+mj-lt"/>
            <a:ea typeface="Verdana" pitchFamily="34" charset="0"/>
            <a:cs typeface="Verdana" pitchFamily="34" charset="0"/>
          </a:endParaRPr>
        </a:p>
      </dsp:txBody>
      <dsp:txXfrm>
        <a:off x="963495" y="2985058"/>
        <a:ext cx="1695047" cy="1695047"/>
      </dsp:txXfrm>
    </dsp:sp>
    <dsp:sp modelId="{79FC6B83-6C68-4BA9-B803-2359EA17F527}">
      <dsp:nvSpPr>
        <dsp:cNvPr id="0" name=""/>
        <dsp:cNvSpPr/>
      </dsp:nvSpPr>
      <dsp:spPr>
        <a:xfrm>
          <a:off x="856717" y="-538"/>
          <a:ext cx="4787422" cy="4787422"/>
        </a:xfrm>
        <a:prstGeom prst="circularArrow">
          <a:avLst>
            <a:gd name="adj1" fmla="val 6904"/>
            <a:gd name="adj2" fmla="val 465524"/>
            <a:gd name="adj3" fmla="val 11348693"/>
            <a:gd name="adj4" fmla="val 9785784"/>
            <a:gd name="adj5" fmla="val 80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5EF2B7-C67D-49B3-92CB-6AC49D9F472D}">
      <dsp:nvSpPr>
        <dsp:cNvPr id="0" name=""/>
        <dsp:cNvSpPr/>
      </dsp:nvSpPr>
      <dsp:spPr>
        <a:xfrm>
          <a:off x="963495" y="106239"/>
          <a:ext cx="1695047" cy="1695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>
              <a:latin typeface="+mn-lt"/>
              <a:ea typeface="Verdana" pitchFamily="34" charset="0"/>
              <a:cs typeface="Verdana" pitchFamily="34" charset="0"/>
            </a:rPr>
            <a:t>Вычисление сил отталкивания</a:t>
          </a:r>
          <a:endParaRPr lang="ru-RU" sz="1900" kern="1200" dirty="0">
            <a:latin typeface="+mn-lt"/>
            <a:ea typeface="Verdana" pitchFamily="34" charset="0"/>
            <a:cs typeface="Verdana" pitchFamily="34" charset="0"/>
          </a:endParaRPr>
        </a:p>
      </dsp:txBody>
      <dsp:txXfrm>
        <a:off x="963495" y="106239"/>
        <a:ext cx="1695047" cy="1695047"/>
      </dsp:txXfrm>
    </dsp:sp>
    <dsp:sp modelId="{93F29497-3BFD-4ED6-908D-5C267730881F}">
      <dsp:nvSpPr>
        <dsp:cNvPr id="0" name=""/>
        <dsp:cNvSpPr/>
      </dsp:nvSpPr>
      <dsp:spPr>
        <a:xfrm>
          <a:off x="856717" y="-538"/>
          <a:ext cx="4787422" cy="4787422"/>
        </a:xfrm>
        <a:prstGeom prst="circularArrow">
          <a:avLst>
            <a:gd name="adj1" fmla="val 6904"/>
            <a:gd name="adj2" fmla="val 465524"/>
            <a:gd name="adj3" fmla="val 16748693"/>
            <a:gd name="adj4" fmla="val 15185784"/>
            <a:gd name="adj5" fmla="val 80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39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9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E50CE48-C53C-4B0F-8359-2709A98448F3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9347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50CE48-C53C-4B0F-8359-2709A98448F3}" type="slidenum">
              <a:rPr lang="he-IL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61462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50CE48-C53C-4B0F-8359-2709A98448F3}" type="slidenum">
              <a:rPr lang="he-IL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9753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Сюда бы картинку. Вместо последнего обзаца.</a:t>
            </a:r>
            <a:r>
              <a:rPr lang="ru-RU" baseline="0" dirty="0" smtClean="0"/>
              <a:t> Его и так можно сказать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50CE48-C53C-4B0F-8359-2709A98448F3}" type="slidenum">
              <a:rPr lang="he-IL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4231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228600" y="2889250"/>
            <a:ext cx="8610600" cy="201613"/>
            <a:chOff x="144" y="1680"/>
            <a:chExt cx="5424" cy="144"/>
          </a:xfrm>
        </p:grpSpPr>
        <p:sp>
          <p:nvSpPr>
            <p:cNvPr id="5" name="Rectangle 8"/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ru-RU" smtClean="0"/>
            </a:p>
          </p:txBody>
        </p:sp>
        <p:sp>
          <p:nvSpPr>
            <p:cNvPr id="6" name="Rectangle 9"/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ru-RU" smtClean="0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ru-RU" smtClean="0"/>
            </a:p>
          </p:txBody>
        </p:sp>
      </p:grpSp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41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9258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4EA3A1-1332-4F89-8C66-D95158A25DA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15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9705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9705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B7A5F3-42C0-4550-91D7-B5239DFE2526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95296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033D2-DD5A-4F9B-9CD0-F84BD98479F5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2471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-171450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6841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6841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609975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09975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D785D-DAEA-4088-AE0B-E1DD15F532D5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163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7132D-A06E-4715-B087-A0A32F89982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33791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0931A3-4F0A-455A-8EC1-DCE90B5EFA34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0584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413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7B5E51-B253-4E84-9886-EE4C6CE1F1F3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76204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079CCA-4D1C-4370-910F-692778216468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31552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02302D-52A0-478F-B0BF-05A80E0F9791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9446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9E4167-5A75-463E-AFF2-B86E5B239E56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31725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99E0C-46F9-4307-A680-209EB220C288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2156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713AF-4CF5-4375-BFE8-27E0657AA97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60925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8413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9765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B395E07A-1929-4518-B477-DB553BA7AF9E}" type="slidenum">
              <a:rPr lang="he-IL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ru-RU" sz="2400" smtClean="0">
              <a:latin typeface="Times New Roman" panose="02020603050405020304" pitchFamily="18" charset="0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10033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ru-RU" sz="2400" smtClean="0">
              <a:latin typeface="Times New Roman" panose="02020603050405020304" pitchFamily="18" charset="0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ru-RU" sz="2400" smtClean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mic Sans MS" panose="030F0702030302020204" pitchFamily="66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mic Sans MS" panose="030F0702030302020204" pitchFamily="66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mic Sans MS" panose="030F0702030302020204" pitchFamily="66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mic Sans MS" panose="030F0702030302020204" pitchFamily="66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mic Sans MS" panose="030F0702030302020204" pitchFamily="66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mic Sans MS" panose="030F0702030302020204" pitchFamily="66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mic Sans MS" panose="030F0702030302020204" pitchFamily="66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mic Sans MS" panose="030F0702030302020204" pitchFamily="66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p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p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21.png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2.png"/><Relationship Id="rId9" Type="http://schemas.openxmlformats.org/officeDocument/2006/relationships/oleObject" Target="../embeddings/oleObject15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98%D0%BD%D1%82%D0%B5%D0%B3%D1%80%D0%B0%D0%BB%D1%8C%D0%BD%D0%B0%D1%8F_%D1%81%D1%85%D0%B5%D0%BC%D0%B0" TargetMode="External"/><Relationship Id="rId7" Type="http://schemas.openxmlformats.org/officeDocument/2006/relationships/hyperlink" Target="http://ru.wikipedia.org/wiki/%D0%A2%D0%B5%D0%BE%D1%80%D0%B8%D1%8F_%D0%B3%D1%80%D0%B0%D1%84%D0%BE%D0%B2" TargetMode="External"/><Relationship Id="rId2" Type="http://schemas.openxmlformats.org/officeDocument/2006/relationships/hyperlink" Target="http://ru.wikipedia.org/wiki/%D0%92%D0%B8%D0%B7%D1%83%D0%B0%D0%BB%D0%B8%D0%B7%D0%B0%D1%86%D0%B8%D1%8F_%D0%B3%D1%80%D0%B0%D1%84%D0%BE%D0%B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u.wikipedia.org/wiki/%D0%91%D0%B8%D0%BE%D0%B8%D0%BD%D1%84%D0%BE%D1%80%D0%BC%D0%B0%D1%82%D0%B8%D0%BA%D0%B0" TargetMode="External"/><Relationship Id="rId5" Type="http://schemas.openxmlformats.org/officeDocument/2006/relationships/hyperlink" Target="http://ru.wikipedia.org/wiki/%D0%9A%D0%B0%D1%80%D1%82%D0%BE%D0%B3%D1%80%D0%B0%D1%84%D0%B8%D1%8F" TargetMode="External"/><Relationship Id="rId4" Type="http://schemas.openxmlformats.org/officeDocument/2006/relationships/hyperlink" Target="http://ru.wikipedia.org/wiki/%D0%A1%D0%BE%D1%86%D0%B8%D0%B0%D0%BB%D1%8C%D0%BD%D0%B0%D1%8F_%D1%81%D0%B5%D1%82%D1%8C_(%D0%98%D0%BD%D1%82%D0%B5%D1%80%D0%BD%D0%B5%D1%82)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 descr="niceGraph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93096"/>
            <a:ext cx="3097213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1341438"/>
            <a:ext cx="7772400" cy="1371600"/>
          </a:xfrm>
        </p:spPr>
        <p:txBody>
          <a:bodyPr/>
          <a:lstStyle/>
          <a:p>
            <a:pPr eaLnBrk="1" hangingPunct="1"/>
            <a:r>
              <a:rPr lang="ru-RU" sz="3400" dirty="0" smtClean="0"/>
              <a:t>Алгоритм размещения графа на плоскости</a:t>
            </a:r>
            <a:endParaRPr lang="en-US" sz="3400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63888" y="3183018"/>
            <a:ext cx="5288632" cy="2190198"/>
          </a:xfrm>
        </p:spPr>
        <p:txBody>
          <a:bodyPr/>
          <a:lstStyle/>
          <a:p>
            <a:pPr algn="r" eaLnBrk="1" hangingPunct="1"/>
            <a:r>
              <a:rPr lang="ru-RU" dirty="0" smtClean="0">
                <a:solidFill>
                  <a:srgbClr val="CC3300"/>
                </a:solidFill>
              </a:rPr>
              <a:t>Группа 85м3</a:t>
            </a:r>
          </a:p>
          <a:p>
            <a:pPr algn="r" eaLnBrk="1" hangingPunct="1"/>
            <a:r>
              <a:rPr lang="ru-RU" dirty="0" smtClean="0">
                <a:solidFill>
                  <a:srgbClr val="CC3300"/>
                </a:solidFill>
              </a:rPr>
              <a:t>Борисова </a:t>
            </a:r>
            <a:r>
              <a:rPr lang="ru-RU" dirty="0" smtClean="0">
                <a:solidFill>
                  <a:srgbClr val="CC3300"/>
                </a:solidFill>
              </a:rPr>
              <a:t>А., Замятина Ю</a:t>
            </a:r>
            <a:r>
              <a:rPr lang="ru-RU" dirty="0" smtClean="0">
                <a:solidFill>
                  <a:srgbClr val="CC3300"/>
                </a:solidFill>
              </a:rPr>
              <a:t>., </a:t>
            </a:r>
            <a:r>
              <a:rPr lang="ru-RU" dirty="0" err="1" smtClean="0">
                <a:solidFill>
                  <a:srgbClr val="CC3300"/>
                </a:solidFill>
              </a:rPr>
              <a:t>Лейтан</a:t>
            </a:r>
            <a:r>
              <a:rPr lang="ru-RU" dirty="0" smtClean="0">
                <a:solidFill>
                  <a:srgbClr val="CC3300"/>
                </a:solidFill>
              </a:rPr>
              <a:t> А., Рыжов </a:t>
            </a:r>
            <a:r>
              <a:rPr lang="ru-RU" dirty="0" smtClean="0">
                <a:solidFill>
                  <a:srgbClr val="CC3300"/>
                </a:solidFill>
              </a:rPr>
              <a:t>С.</a:t>
            </a:r>
            <a:endParaRPr lang="ru-RU" dirty="0" smtClean="0">
              <a:solidFill>
                <a:srgbClr val="CC3300"/>
              </a:solidFill>
            </a:endParaRPr>
          </a:p>
          <a:p>
            <a:pPr algn="r" eaLnBrk="1" hangingPunct="1"/>
            <a:r>
              <a:rPr lang="ru-RU" dirty="0" smtClean="0">
                <a:solidFill>
                  <a:srgbClr val="CC3300"/>
                </a:solidFill>
              </a:rPr>
              <a:t>Руководитель Н.В. Старостин</a:t>
            </a:r>
            <a:endParaRPr lang="en-US" dirty="0" smtClean="0">
              <a:solidFill>
                <a:srgbClr val="CC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7CAA9-0D44-4459-A64C-82A57D7268D3}" type="slidenum">
              <a:rPr lang="he-IL"/>
              <a:pPr/>
              <a:t>10</a:t>
            </a:fld>
            <a:endParaRPr 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76263" y="44450"/>
            <a:ext cx="6705600" cy="914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2288" y="1133475"/>
            <a:ext cx="8415337" cy="1935163"/>
          </a:xfrm>
        </p:spPr>
        <p:txBody>
          <a:bodyPr/>
          <a:lstStyle/>
          <a:p>
            <a:endParaRPr lang="en-US" sz="1100" dirty="0"/>
          </a:p>
        </p:txBody>
      </p:sp>
      <p:sp>
        <p:nvSpPr>
          <p:cNvPr id="168964" name="AutoShape 4"/>
          <p:cNvSpPr>
            <a:spLocks noChangeArrowheads="1"/>
          </p:cNvSpPr>
          <p:nvPr/>
        </p:nvSpPr>
        <p:spPr bwMode="auto">
          <a:xfrm rot="10800000">
            <a:off x="6146800" y="5635625"/>
            <a:ext cx="1676400" cy="457200"/>
          </a:xfrm>
          <a:prstGeom prst="curvedDownArrow">
            <a:avLst>
              <a:gd name="adj1" fmla="val 73333"/>
              <a:gd name="adj2" fmla="val 146667"/>
              <a:gd name="adj3" fmla="val 33333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68965" name="AutoShape 5"/>
          <p:cNvSpPr>
            <a:spLocks noChangeArrowheads="1"/>
          </p:cNvSpPr>
          <p:nvPr/>
        </p:nvSpPr>
        <p:spPr bwMode="auto">
          <a:xfrm rot="10800000">
            <a:off x="3851275" y="5635625"/>
            <a:ext cx="1676400" cy="457200"/>
          </a:xfrm>
          <a:prstGeom prst="curvedDownArrow">
            <a:avLst>
              <a:gd name="adj1" fmla="val 73333"/>
              <a:gd name="adj2" fmla="val 146667"/>
              <a:gd name="adj3" fmla="val 33333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68966" name="AutoShape 6"/>
          <p:cNvSpPr>
            <a:spLocks noChangeArrowheads="1"/>
          </p:cNvSpPr>
          <p:nvPr/>
        </p:nvSpPr>
        <p:spPr bwMode="auto">
          <a:xfrm rot="10800000">
            <a:off x="1422400" y="5635625"/>
            <a:ext cx="1676400" cy="457200"/>
          </a:xfrm>
          <a:prstGeom prst="curvedDownArrow">
            <a:avLst>
              <a:gd name="adj1" fmla="val 73333"/>
              <a:gd name="adj2" fmla="val 146667"/>
              <a:gd name="adj3" fmla="val 33333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grpSp>
        <p:nvGrpSpPr>
          <p:cNvPr id="168967" name="Group 7"/>
          <p:cNvGrpSpPr>
            <a:grpSpLocks/>
          </p:cNvGrpSpPr>
          <p:nvPr/>
        </p:nvGrpSpPr>
        <p:grpSpPr bwMode="auto">
          <a:xfrm>
            <a:off x="1466850" y="2708275"/>
            <a:ext cx="1676400" cy="793750"/>
            <a:chOff x="924" y="1956"/>
            <a:chExt cx="1056" cy="500"/>
          </a:xfrm>
        </p:grpSpPr>
        <p:sp>
          <p:nvSpPr>
            <p:cNvPr id="168968" name="AutoShape 8"/>
            <p:cNvSpPr>
              <a:spLocks noChangeArrowheads="1"/>
            </p:cNvSpPr>
            <p:nvPr/>
          </p:nvSpPr>
          <p:spPr bwMode="auto">
            <a:xfrm>
              <a:off x="924" y="2168"/>
              <a:ext cx="1056" cy="288"/>
            </a:xfrm>
            <a:prstGeom prst="curvedDownArrow">
              <a:avLst>
                <a:gd name="adj1" fmla="val 73333"/>
                <a:gd name="adj2" fmla="val 146667"/>
                <a:gd name="adj3" fmla="val 3333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68969" name="Text Box 9"/>
            <p:cNvSpPr txBox="1">
              <a:spLocks noChangeArrowheads="1"/>
            </p:cNvSpPr>
            <p:nvPr/>
          </p:nvSpPr>
          <p:spPr bwMode="auto">
            <a:xfrm>
              <a:off x="975" y="1956"/>
              <a:ext cx="9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dirty="0" smtClean="0">
                  <a:latin typeface="Times New Roman" panose="02020603050405020304" pitchFamily="18" charset="0"/>
                </a:rPr>
                <a:t>огрубление</a:t>
              </a:r>
              <a:endParaRPr 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8970" name="Group 10"/>
          <p:cNvGrpSpPr>
            <a:grpSpLocks/>
          </p:cNvGrpSpPr>
          <p:nvPr/>
        </p:nvGrpSpPr>
        <p:grpSpPr bwMode="auto">
          <a:xfrm>
            <a:off x="4032250" y="2740025"/>
            <a:ext cx="1676400" cy="762000"/>
            <a:chOff x="864" y="336"/>
            <a:chExt cx="1056" cy="480"/>
          </a:xfrm>
        </p:grpSpPr>
        <p:sp>
          <p:nvSpPr>
            <p:cNvPr id="168971" name="AutoShape 11"/>
            <p:cNvSpPr>
              <a:spLocks noChangeArrowheads="1"/>
            </p:cNvSpPr>
            <p:nvPr/>
          </p:nvSpPr>
          <p:spPr bwMode="auto">
            <a:xfrm>
              <a:off x="864" y="528"/>
              <a:ext cx="1056" cy="288"/>
            </a:xfrm>
            <a:prstGeom prst="curvedDownArrow">
              <a:avLst>
                <a:gd name="adj1" fmla="val 73333"/>
                <a:gd name="adj2" fmla="val 146667"/>
                <a:gd name="adj3" fmla="val 3333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68972" name="Text Box 12"/>
            <p:cNvSpPr txBox="1">
              <a:spLocks noChangeArrowheads="1"/>
            </p:cNvSpPr>
            <p:nvPr/>
          </p:nvSpPr>
          <p:spPr bwMode="auto">
            <a:xfrm>
              <a:off x="877" y="336"/>
              <a:ext cx="85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dirty="0">
                  <a:latin typeface="Times New Roman" panose="02020603050405020304" pitchFamily="18" charset="0"/>
                </a:rPr>
                <a:t>огрубление</a:t>
              </a:r>
              <a:endParaRPr 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8973" name="Group 13"/>
          <p:cNvGrpSpPr>
            <a:grpSpLocks/>
          </p:cNvGrpSpPr>
          <p:nvPr/>
        </p:nvGrpSpPr>
        <p:grpSpPr bwMode="auto">
          <a:xfrm>
            <a:off x="6237288" y="2740025"/>
            <a:ext cx="1676400" cy="762000"/>
            <a:chOff x="864" y="336"/>
            <a:chExt cx="1056" cy="480"/>
          </a:xfrm>
        </p:grpSpPr>
        <p:sp>
          <p:nvSpPr>
            <p:cNvPr id="168974" name="AutoShape 14"/>
            <p:cNvSpPr>
              <a:spLocks noChangeArrowheads="1"/>
            </p:cNvSpPr>
            <p:nvPr/>
          </p:nvSpPr>
          <p:spPr bwMode="auto">
            <a:xfrm>
              <a:off x="864" y="528"/>
              <a:ext cx="1056" cy="288"/>
            </a:xfrm>
            <a:prstGeom prst="curvedDownArrow">
              <a:avLst>
                <a:gd name="adj1" fmla="val 73333"/>
                <a:gd name="adj2" fmla="val 146667"/>
                <a:gd name="adj3" fmla="val 33333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68975" name="Text Box 15"/>
            <p:cNvSpPr txBox="1">
              <a:spLocks noChangeArrowheads="1"/>
            </p:cNvSpPr>
            <p:nvPr/>
          </p:nvSpPr>
          <p:spPr bwMode="auto">
            <a:xfrm>
              <a:off x="912" y="336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 dirty="0">
                  <a:latin typeface="Times New Roman" panose="02020603050405020304" pitchFamily="18" charset="0"/>
                </a:rPr>
                <a:t>огрубление</a:t>
              </a:r>
              <a:endParaRPr lang="en-US" dirty="0">
                <a:latin typeface="Times New Roman" panose="02020603050405020304" pitchFamily="18" charset="0"/>
              </a:endParaRPr>
            </a:p>
          </p:txBody>
        </p:sp>
      </p:grpSp>
      <p:pic>
        <p:nvPicPr>
          <p:cNvPr id="168976" name="Picture 1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06375" y="3617913"/>
            <a:ext cx="2025650" cy="18557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8977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2388" y="3597275"/>
            <a:ext cx="1935162" cy="187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8978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571875"/>
            <a:ext cx="187325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8979" name="Picture 1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92950" y="3525838"/>
            <a:ext cx="1936750" cy="189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8980" name="Rectangle 20"/>
          <p:cNvSpPr>
            <a:spLocks noChangeArrowheads="1"/>
          </p:cNvSpPr>
          <p:nvPr/>
        </p:nvSpPr>
        <p:spPr bwMode="auto">
          <a:xfrm>
            <a:off x="431800" y="4221163"/>
            <a:ext cx="8532813" cy="193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endParaRPr lang="en-US" sz="2300" dirty="0"/>
          </a:p>
        </p:txBody>
      </p:sp>
      <p:graphicFrame>
        <p:nvGraphicFramePr>
          <p:cNvPr id="168981" name="Object 21"/>
          <p:cNvGraphicFramePr>
            <a:graphicFrameLocks noChangeAspect="1"/>
          </p:cNvGraphicFramePr>
          <p:nvPr/>
        </p:nvGraphicFramePr>
        <p:xfrm>
          <a:off x="144463" y="3622675"/>
          <a:ext cx="2159000" cy="1893888"/>
        </p:xfrm>
        <a:graphic>
          <a:graphicData uri="http://schemas.openxmlformats.org/presentationml/2006/ole">
            <p:oleObj spid="_x0000_s1086" name="Bitmap Image" r:id="rId7" imgW="2847619" imgH="2419048" progId="PBrush">
              <p:embed/>
            </p:oleObj>
          </a:graphicData>
        </a:graphic>
      </p:graphicFrame>
      <p:graphicFrame>
        <p:nvGraphicFramePr>
          <p:cNvPr id="168982" name="Object 22"/>
          <p:cNvGraphicFramePr>
            <a:graphicFrameLocks noChangeAspect="1"/>
          </p:cNvGraphicFramePr>
          <p:nvPr/>
        </p:nvGraphicFramePr>
        <p:xfrm>
          <a:off x="2482850" y="3622675"/>
          <a:ext cx="2160588" cy="1841500"/>
        </p:xfrm>
        <a:graphic>
          <a:graphicData uri="http://schemas.openxmlformats.org/presentationml/2006/ole">
            <p:oleObj spid="_x0000_s1087" name="Bitmap Image" r:id="rId8" imgW="2838846" imgH="2419048" progId="PBrush">
              <p:embed/>
            </p:oleObj>
          </a:graphicData>
        </a:graphic>
      </p:graphicFrame>
      <p:graphicFrame>
        <p:nvGraphicFramePr>
          <p:cNvPr id="168983" name="Object 23"/>
          <p:cNvGraphicFramePr>
            <a:graphicFrameLocks noChangeAspect="1"/>
          </p:cNvGraphicFramePr>
          <p:nvPr/>
        </p:nvGraphicFramePr>
        <p:xfrm>
          <a:off x="4967288" y="3586163"/>
          <a:ext cx="1871662" cy="1828800"/>
        </p:xfrm>
        <a:graphic>
          <a:graphicData uri="http://schemas.openxmlformats.org/presentationml/2006/ole">
            <p:oleObj spid="_x0000_s1088" name="Bitmap Image" r:id="rId9" imgW="2495238" imgH="2438095" progId="PBrush">
              <p:embed/>
            </p:oleObj>
          </a:graphicData>
        </a:graphic>
      </p:graphicFrame>
      <p:graphicFrame>
        <p:nvGraphicFramePr>
          <p:cNvPr id="168984" name="Object 24"/>
          <p:cNvGraphicFramePr>
            <a:graphicFrameLocks noChangeAspect="1"/>
          </p:cNvGraphicFramePr>
          <p:nvPr/>
        </p:nvGraphicFramePr>
        <p:xfrm>
          <a:off x="6985000" y="3514725"/>
          <a:ext cx="1857375" cy="1908175"/>
        </p:xfrm>
        <a:graphic>
          <a:graphicData uri="http://schemas.openxmlformats.org/presentationml/2006/ole">
            <p:oleObj spid="_x0000_s1089" name="Bitmap Image" r:id="rId10" imgW="2847619" imgH="2381582" progId="PBrush">
              <p:embed/>
            </p:oleObj>
          </a:graphicData>
        </a:graphic>
      </p:graphicFrame>
      <p:sp>
        <p:nvSpPr>
          <p:cNvPr id="168985" name="Text Box 25"/>
          <p:cNvSpPr txBox="1">
            <a:spLocks noChangeArrowheads="1"/>
          </p:cNvSpPr>
          <p:nvPr/>
        </p:nvSpPr>
        <p:spPr bwMode="auto">
          <a:xfrm>
            <a:off x="395288" y="5438775"/>
            <a:ext cx="1584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1275 </a:t>
            </a:r>
            <a:r>
              <a:rPr lang="ru-RU" dirty="0" smtClean="0"/>
              <a:t>узлов</a:t>
            </a:r>
            <a:endParaRPr lang="en-US" dirty="0"/>
          </a:p>
        </p:txBody>
      </p:sp>
      <p:sp>
        <p:nvSpPr>
          <p:cNvPr id="168986" name="Text Box 26"/>
          <p:cNvSpPr txBox="1">
            <a:spLocks noChangeArrowheads="1"/>
          </p:cNvSpPr>
          <p:nvPr/>
        </p:nvSpPr>
        <p:spPr bwMode="auto">
          <a:xfrm>
            <a:off x="2700338" y="5438775"/>
            <a:ext cx="1584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425 </a:t>
            </a:r>
            <a:r>
              <a:rPr lang="ru-RU" dirty="0" smtClean="0"/>
              <a:t>узлов</a:t>
            </a:r>
            <a:endParaRPr lang="en-US" dirty="0"/>
          </a:p>
        </p:txBody>
      </p:sp>
      <p:sp>
        <p:nvSpPr>
          <p:cNvPr id="168987" name="Text Box 27"/>
          <p:cNvSpPr txBox="1">
            <a:spLocks noChangeArrowheads="1"/>
          </p:cNvSpPr>
          <p:nvPr/>
        </p:nvSpPr>
        <p:spPr bwMode="auto">
          <a:xfrm>
            <a:off x="5075238" y="5445125"/>
            <a:ext cx="1584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145 </a:t>
            </a:r>
            <a:r>
              <a:rPr lang="ru-RU" dirty="0" smtClean="0"/>
              <a:t>узлов</a:t>
            </a:r>
            <a:endParaRPr lang="en-US" dirty="0"/>
          </a:p>
        </p:txBody>
      </p:sp>
      <p:sp>
        <p:nvSpPr>
          <p:cNvPr id="168988" name="Text Box 28"/>
          <p:cNvSpPr txBox="1">
            <a:spLocks noChangeArrowheads="1"/>
          </p:cNvSpPr>
          <p:nvPr/>
        </p:nvSpPr>
        <p:spPr bwMode="auto">
          <a:xfrm>
            <a:off x="7091363" y="5445125"/>
            <a:ext cx="1584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50 </a:t>
            </a:r>
            <a:r>
              <a:rPr lang="ru-RU" dirty="0" smtClean="0"/>
              <a:t>узлов</a:t>
            </a:r>
            <a:endParaRPr lang="en-US" dirty="0"/>
          </a:p>
        </p:txBody>
      </p:sp>
      <p:sp>
        <p:nvSpPr>
          <p:cNvPr id="168989" name="Text Box 29"/>
          <p:cNvSpPr txBox="1">
            <a:spLocks noChangeArrowheads="1"/>
          </p:cNvSpPr>
          <p:nvPr/>
        </p:nvSpPr>
        <p:spPr bwMode="auto">
          <a:xfrm>
            <a:off x="6443663" y="6092825"/>
            <a:ext cx="13684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>
                <a:solidFill>
                  <a:srgbClr val="669900"/>
                </a:solidFill>
              </a:rPr>
              <a:t>extend</a:t>
            </a:r>
          </a:p>
        </p:txBody>
      </p:sp>
      <p:sp>
        <p:nvSpPr>
          <p:cNvPr id="168990" name="Text Box 30"/>
          <p:cNvSpPr txBox="1">
            <a:spLocks noChangeArrowheads="1"/>
          </p:cNvSpPr>
          <p:nvPr/>
        </p:nvSpPr>
        <p:spPr bwMode="auto">
          <a:xfrm>
            <a:off x="4211638" y="6092825"/>
            <a:ext cx="13684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>
                <a:solidFill>
                  <a:srgbClr val="669900"/>
                </a:solidFill>
              </a:rPr>
              <a:t>extend</a:t>
            </a:r>
          </a:p>
        </p:txBody>
      </p:sp>
      <p:sp>
        <p:nvSpPr>
          <p:cNvPr id="168991" name="Text Box 31"/>
          <p:cNvSpPr txBox="1">
            <a:spLocks noChangeArrowheads="1"/>
          </p:cNvSpPr>
          <p:nvPr/>
        </p:nvSpPr>
        <p:spPr bwMode="auto">
          <a:xfrm>
            <a:off x="1690688" y="6092825"/>
            <a:ext cx="13684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>
                <a:solidFill>
                  <a:srgbClr val="669900"/>
                </a:solidFill>
              </a:rPr>
              <a:t>extend</a:t>
            </a:r>
          </a:p>
        </p:txBody>
      </p:sp>
    </p:spTree>
    <p:extLst>
      <p:ext uri="{BB962C8B-B14F-4D97-AF65-F5344CB8AC3E}">
        <p14:creationId xmlns:p14="http://schemas.microsoft.com/office/powerpoint/2010/main" xmlns="" val="376445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8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8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68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8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8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8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8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8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8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68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8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689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689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168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68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1689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1689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1689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74" dur="1000"/>
                                        <p:tgtEl>
                                          <p:spTgt spid="1689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9" dur="1000"/>
                                        <p:tgtEl>
                                          <p:spTgt spid="168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6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68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90" dur="1000"/>
                                        <p:tgtEl>
                                          <p:spTgt spid="1689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5" dur="1000"/>
                                        <p:tgtEl>
                                          <p:spTgt spid="168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16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68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5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06" dur="1000"/>
                                        <p:tgtEl>
                                          <p:spTgt spid="1689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1" dur="1000"/>
                                        <p:tgtEl>
                                          <p:spTgt spid="168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68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168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22" dur="1000"/>
                                        <p:tgtEl>
                                          <p:spTgt spid="1689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7" dur="1000"/>
                                        <p:tgtEl>
                                          <p:spTgt spid="168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" presetClass="exit" presetSubtype="16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animEffect transition="out" filter="box(in)">
                                      <p:cBhvr>
                                        <p:cTn id="131" dur="500"/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333  E" pathEditMode="relative" ptsTypes="">
                                      <p:cBhvr>
                                        <p:cTn id="134" dur="2000" fill="hold"/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333  E" pathEditMode="relative" ptsTypes="">
                                      <p:cBhvr>
                                        <p:cTn id="136" dur="2000" fill="hold"/>
                                        <p:tgtEl>
                                          <p:spTgt spid="1689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333  E" pathEditMode="relative" ptsTypes="">
                                      <p:cBhvr>
                                        <p:cTn id="138" dur="2000" fill="hold"/>
                                        <p:tgtEl>
                                          <p:spTgt spid="1689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333  E" pathEditMode="relative" ptsTypes="">
                                      <p:cBhvr>
                                        <p:cTn id="140" dur="2000" fill="hold"/>
                                        <p:tgtEl>
                                          <p:spTgt spid="1689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333  E" pathEditMode="relative" ptsTypes="">
                                      <p:cBhvr>
                                        <p:cTn id="142" dur="2000" fill="hold"/>
                                        <p:tgtEl>
                                          <p:spTgt spid="1689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333  E" pathEditMode="relative" ptsTypes="">
                                      <p:cBhvr>
                                        <p:cTn id="144" dur="2000" fill="hold"/>
                                        <p:tgtEl>
                                          <p:spTgt spid="1689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333  E" pathEditMode="relative" ptsTypes="">
                                      <p:cBhvr>
                                        <p:cTn id="146" dur="2000" fill="hold"/>
                                        <p:tgtEl>
                                          <p:spTgt spid="1689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333  E" pathEditMode="relative" ptsTypes="">
                                      <p:cBhvr>
                                        <p:cTn id="148" dur="2000" fill="hold"/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333  E" pathEditMode="relative" ptsTypes="">
                                      <p:cBhvr>
                                        <p:cTn id="150" dur="2000" fill="hold"/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333  E" pathEditMode="relative" ptsTypes="">
                                      <p:cBhvr>
                                        <p:cTn id="152" dur="2000" fill="hold"/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295  E" pathEditMode="relative" ptsTypes="">
                                      <p:cBhvr>
                                        <p:cTn id="154" dur="2000" fill="hold"/>
                                        <p:tgtEl>
                                          <p:spTgt spid="1689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295  E" pathEditMode="relative" ptsTypes="">
                                      <p:cBhvr>
                                        <p:cTn id="156" dur="2000" fill="hold"/>
                                        <p:tgtEl>
                                          <p:spTgt spid="1689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0 -0.33295  E" pathEditMode="relative" ptsTypes="">
                                      <p:cBhvr>
                                        <p:cTn id="158" dur="2000" fill="hold"/>
                                        <p:tgtEl>
                                          <p:spTgt spid="1689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5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1" dur="500"/>
                                        <p:tgtEl>
                                          <p:spTgt spid="168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build="allAtOnce"/>
      <p:bldP spid="168963" grpId="1" build="allAtOnce"/>
      <p:bldP spid="168964" grpId="0" animBg="1"/>
      <p:bldP spid="168964" grpId="1" animBg="1"/>
      <p:bldP spid="168965" grpId="0" animBg="1"/>
      <p:bldP spid="168965" grpId="1" animBg="1"/>
      <p:bldP spid="168966" grpId="0" animBg="1"/>
      <p:bldP spid="168966" grpId="1" animBg="1"/>
      <p:bldP spid="168980" grpId="0" build="p"/>
      <p:bldP spid="168985" grpId="0"/>
      <p:bldP spid="168985" grpId="1"/>
      <p:bldP spid="168986" grpId="0"/>
      <p:bldP spid="168986" grpId="1"/>
      <p:bldP spid="168987" grpId="0"/>
      <p:bldP spid="168987" grpId="1"/>
      <p:bldP spid="168988" grpId="0"/>
      <p:bldP spid="168988" grpId="1"/>
      <p:bldP spid="168989" grpId="0"/>
      <p:bldP spid="168989" grpId="1"/>
      <p:bldP spid="168990" grpId="0"/>
      <p:bldP spid="168990" grpId="1"/>
      <p:bldP spid="168991" grpId="0"/>
      <p:bldP spid="16899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Эксперименты, проблемы </a:t>
            </a:r>
          </a:p>
        </p:txBody>
      </p:sp>
      <p:sp>
        <p:nvSpPr>
          <p:cNvPr id="11267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52736"/>
            <a:ext cx="4038600" cy="4530725"/>
          </a:xfrm>
        </p:spPr>
        <p:txBody>
          <a:bodyPr/>
          <a:lstStyle/>
          <a:p>
            <a:pPr eaLnBrk="1" hangingPunct="1"/>
            <a:r>
              <a:rPr lang="ru-RU" dirty="0" smtClean="0"/>
              <a:t>Граф 100х100</a:t>
            </a:r>
          </a:p>
        </p:txBody>
      </p:sp>
      <p:sp>
        <p:nvSpPr>
          <p:cNvPr id="1126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AF2B18-5BCC-452A-A7B8-D4C6B2DE0D82}" type="slidenum">
              <a:rPr lang="he-IL" sz="1000" smtClean="0">
                <a:latin typeface="Verdan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sz="1000" smtClean="0">
              <a:latin typeface="Verdana" panose="020B0604030504040204" pitchFamily="34" charset="0"/>
            </a:endParaRPr>
          </a:p>
        </p:txBody>
      </p:sp>
      <p:pic>
        <p:nvPicPr>
          <p:cNvPr id="11269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450975"/>
            <a:ext cx="6864350" cy="514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Многоуровневый подход, описание 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8229600" cy="3384723"/>
          </a:xfrm>
        </p:spPr>
        <p:txBody>
          <a:bodyPr/>
          <a:lstStyle/>
          <a:p>
            <a:r>
              <a:rPr lang="ru-RU" sz="1600" dirty="0"/>
              <a:t>Суть алгоритма состоит в том, что в несколько этапов путём отождествления некоторой группы вершин одной вершине нового графа и дальнейших расчётах на меньшем графе получить результат для исходного графа.</a:t>
            </a:r>
          </a:p>
          <a:p>
            <a:r>
              <a:rPr lang="ru-RU" sz="1600" dirty="0"/>
              <a:t>Основными моментами в многоуровневом алгоритме стоит отметить: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ru-RU" sz="1600" dirty="0" smtClean="0"/>
              <a:t>Редукцию графа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ru-RU" sz="1600" dirty="0" smtClean="0"/>
              <a:t>Расчет позиций редуцированного графа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ru-RU" sz="1600" dirty="0" smtClean="0"/>
              <a:t>Восстановление исходного графа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ru-RU" sz="1600" dirty="0" smtClean="0"/>
              <a:t>Локальное уточнение восстановленных групп вершин</a:t>
            </a:r>
          </a:p>
          <a:p>
            <a:r>
              <a:rPr lang="ru-RU" sz="1600" dirty="0" smtClean="0"/>
              <a:t>Немало </a:t>
            </a:r>
            <a:r>
              <a:rPr lang="ru-RU" sz="1600" dirty="0"/>
              <a:t>важной особенностью является глубина сжатия и число итераций на каждом этапе. Так же можно производить несколько итераций многоуровневой схемы, что позволяет  за счёт меньшего числа локальных итераций </a:t>
            </a:r>
            <a:r>
              <a:rPr lang="en-US" sz="1600" dirty="0"/>
              <a:t>FD</a:t>
            </a:r>
            <a:r>
              <a:rPr lang="ru-RU" sz="1600" dirty="0"/>
              <a:t> увеличить производительность алгоритма в разы.</a:t>
            </a:r>
          </a:p>
          <a:p>
            <a:pPr eaLnBrk="1" hangingPunct="1"/>
            <a:endParaRPr lang="ru-RU" sz="1400" dirty="0" smtClean="0"/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6C0276-98FC-4DE2-AC63-639B9425FE35}" type="slidenum">
              <a:rPr lang="he-IL" sz="1000" smtClean="0">
                <a:latin typeface="Verdan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sz="1000" smtClean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Загрубление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8507288" cy="4530725"/>
          </a:xfrm>
        </p:spPr>
        <p:txBody>
          <a:bodyPr/>
          <a:lstStyle/>
          <a:p>
            <a:r>
              <a:rPr lang="ru-RU" dirty="0" smtClean="0"/>
              <a:t>Поиск </a:t>
            </a:r>
            <a:r>
              <a:rPr lang="ru-RU" dirty="0"/>
              <a:t>первоначального </a:t>
            </a:r>
            <a:r>
              <a:rPr lang="ru-RU" dirty="0" smtClean="0"/>
              <a:t>решения. </a:t>
            </a:r>
          </a:p>
          <a:p>
            <a:r>
              <a:rPr lang="ru-RU" dirty="0" smtClean="0"/>
              <a:t>Проекция </a:t>
            </a:r>
          </a:p>
          <a:p>
            <a:r>
              <a:rPr lang="ru-RU" dirty="0" smtClean="0"/>
              <a:t>Локальная </a:t>
            </a:r>
            <a:r>
              <a:rPr lang="ru-RU" dirty="0"/>
              <a:t>оптимизация</a:t>
            </a:r>
          </a:p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6033D2-DD5A-4F9B-9CD0-F84BD98479F5}" type="slidenum">
              <a:rPr lang="he-IL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0832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Программная реализация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6033D2-DD5A-4F9B-9CD0-F84BD98479F5}" type="slidenum">
              <a:rPr lang="he-IL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8363272" cy="4530725"/>
          </a:xfrm>
        </p:spPr>
        <p:txBody>
          <a:bodyPr/>
          <a:lstStyle/>
          <a:p>
            <a:r>
              <a:rPr lang="ru-RU" dirty="0">
                <a:solidFill>
                  <a:srgbClr val="000000"/>
                </a:solidFill>
              </a:rPr>
              <a:t>Основные компоненты</a:t>
            </a:r>
          </a:p>
          <a:p>
            <a:endParaRPr lang="ru-RU" dirty="0" smtClean="0"/>
          </a:p>
          <a:p>
            <a:r>
              <a:rPr lang="ru-RU" dirty="0" smtClean="0"/>
              <a:t>Парсер </a:t>
            </a:r>
            <a:r>
              <a:rPr lang="ru-RU" dirty="0"/>
              <a:t>, преобразующий данные из формата </a:t>
            </a:r>
            <a:r>
              <a:rPr lang="en-US" dirty="0" err="1"/>
              <a:t>mtx</a:t>
            </a:r>
            <a:r>
              <a:rPr lang="en-US" dirty="0"/>
              <a:t> </a:t>
            </a:r>
            <a:r>
              <a:rPr lang="ru-RU" dirty="0"/>
              <a:t>в формат </a:t>
            </a:r>
            <a:r>
              <a:rPr lang="en-US" dirty="0" err="1" smtClean="0"/>
              <a:t>csr</a:t>
            </a:r>
            <a:endParaRPr lang="ru-RU" dirty="0" smtClean="0"/>
          </a:p>
          <a:p>
            <a:r>
              <a:rPr lang="ru-RU" dirty="0"/>
              <a:t>Генератор </a:t>
            </a:r>
            <a:r>
              <a:rPr lang="ru-RU" dirty="0" smtClean="0"/>
              <a:t>графов</a:t>
            </a:r>
          </a:p>
          <a:p>
            <a:r>
              <a:rPr lang="en-US" dirty="0"/>
              <a:t>Force-Directed </a:t>
            </a:r>
            <a:r>
              <a:rPr lang="ru-RU" dirty="0"/>
              <a:t>метод размещения вершин </a:t>
            </a:r>
            <a:r>
              <a:rPr lang="ru-RU" dirty="0" smtClean="0"/>
              <a:t>графа</a:t>
            </a:r>
          </a:p>
          <a:p>
            <a:r>
              <a:rPr lang="ru-RU" dirty="0"/>
              <a:t>Многоуровневая реализация </a:t>
            </a:r>
            <a:r>
              <a:rPr lang="en-US" dirty="0"/>
              <a:t>Force-Directed </a:t>
            </a:r>
            <a:r>
              <a:rPr lang="ru-RU" dirty="0" smtClean="0"/>
              <a:t>метода</a:t>
            </a:r>
          </a:p>
          <a:p>
            <a:r>
              <a:rPr lang="ru-RU" dirty="0" smtClean="0"/>
              <a:t>Компонент </a:t>
            </a:r>
            <a:r>
              <a:rPr lang="ru-RU" dirty="0"/>
              <a:t>быстрого поиска соседей </a:t>
            </a:r>
            <a:endParaRPr lang="ru-RU" dirty="0" smtClean="0"/>
          </a:p>
          <a:p>
            <a:r>
              <a:rPr lang="ru-RU" dirty="0"/>
              <a:t>Подсчет статистики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597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3610744" cy="237661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Замятина Ю.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6033D2-DD5A-4F9B-9CD0-F84BD98479F5}" type="slidenum">
              <a:rPr lang="he-IL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Text Placeholder 2"/>
          <p:cNvSpPr txBox="1">
            <a:spLocks/>
          </p:cNvSpPr>
          <p:nvPr/>
        </p:nvSpPr>
        <p:spPr bwMode="auto">
          <a:xfrm>
            <a:off x="459770" y="4077073"/>
            <a:ext cx="3608173" cy="2250392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Рыжов С.</a:t>
            </a:r>
            <a:endParaRPr lang="ru-RU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4932040" y="1298216"/>
            <a:ext cx="3538736" cy="234680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Борисова А.</a:t>
            </a:r>
            <a:endParaRPr lang="ru-RU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 bwMode="auto">
          <a:xfrm>
            <a:off x="4932040" y="4077074"/>
            <a:ext cx="3538736" cy="2250392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Лейтан 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2912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Эксперименты 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02547"/>
            <a:ext cx="8075240" cy="504403"/>
          </a:xfrm>
        </p:spPr>
        <p:txBody>
          <a:bodyPr/>
          <a:lstStyle/>
          <a:p>
            <a:pPr eaLnBrk="1" hangingPunct="1"/>
            <a:r>
              <a:rPr lang="ru-RU" dirty="0"/>
              <a:t>Без учёта радиусов 10к (50,2)</a:t>
            </a:r>
            <a:endParaRPr lang="ru-RU" dirty="0" smtClean="0"/>
          </a:p>
        </p:txBody>
      </p:sp>
      <p:sp>
        <p:nvSpPr>
          <p:cNvPr id="1434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BF7C56-BAEC-45F4-BD53-65B7B3CA6B0C}" type="slidenum">
              <a:rPr lang="he-IL" sz="1000" smtClean="0">
                <a:latin typeface="Verdan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sz="1000" smtClean="0">
              <a:latin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61844" y="1543243"/>
            <a:ext cx="6465952" cy="5172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Эксперименты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52736"/>
            <a:ext cx="8435280" cy="864443"/>
          </a:xfrm>
        </p:spPr>
        <p:txBody>
          <a:bodyPr/>
          <a:lstStyle/>
          <a:p>
            <a:r>
              <a:rPr lang="ru-RU" dirty="0"/>
              <a:t>С ограничением на максимальный радиус 10к (50,2)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6033D2-DD5A-4F9B-9CD0-F84BD98479F5}" type="slidenum">
              <a:rPr lang="he-IL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3296" y="1481051"/>
            <a:ext cx="6336704" cy="506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2288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Эксперименты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24744"/>
            <a:ext cx="8435280" cy="504403"/>
          </a:xfrm>
        </p:spPr>
        <p:txBody>
          <a:bodyPr/>
          <a:lstStyle/>
          <a:p>
            <a:r>
              <a:rPr lang="ru-RU" dirty="0"/>
              <a:t>С учётом радиусов (суммирование) 10к (50, 2)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6033D2-DD5A-4F9B-9CD0-F84BD98479F5}" type="slidenum">
              <a:rPr lang="he-IL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26840" y="1629147"/>
            <a:ext cx="6690320" cy="501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5646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Что не удалось 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536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3CE7F5-2A12-449A-8A27-947296AF8FFC}" type="slidenum">
              <a:rPr lang="he-IL" sz="1000" smtClean="0">
                <a:latin typeface="Verdan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sz="1000" smtClean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581C63C3-38E0-4A4C-8021-3711E2C5F4E9}" type="slidenum">
              <a:rPr lang="he-IL"/>
              <a:pPr/>
              <a:t>2</a:t>
            </a:fld>
            <a:endParaRPr lang="en-US"/>
          </a:p>
        </p:txBody>
      </p:sp>
      <p:sp>
        <p:nvSpPr>
          <p:cNvPr id="1037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0"/>
            <a:ext cx="8229600" cy="1139825"/>
          </a:xfrm>
        </p:spPr>
        <p:txBody>
          <a:bodyPr/>
          <a:lstStyle/>
          <a:p>
            <a:pPr eaLnBrk="1" hangingPunct="1"/>
            <a:r>
              <a:rPr lang="ru-RU" smtClean="0"/>
              <a:t>Математическая постановка задачи </a:t>
            </a:r>
            <a:endParaRPr lang="en-US" smtClean="0"/>
          </a:p>
        </p:txBody>
      </p:sp>
      <p:sp>
        <p:nvSpPr>
          <p:cNvPr id="1038" name="TextBox 5"/>
          <p:cNvSpPr txBox="1">
            <a:spLocks noChangeArrowheads="1"/>
          </p:cNvSpPr>
          <p:nvPr/>
        </p:nvSpPr>
        <p:spPr bwMode="auto">
          <a:xfrm>
            <a:off x="571500" y="1214438"/>
            <a:ext cx="8215313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dirty="0">
                <a:latin typeface="+mj-lt"/>
              </a:rPr>
              <a:t>Пусть                                    </a:t>
            </a:r>
            <a:r>
              <a:rPr lang="en-US" dirty="0">
                <a:latin typeface="+mj-lt"/>
              </a:rPr>
              <a:t>   </a:t>
            </a:r>
            <a:r>
              <a:rPr lang="ru-RU" dirty="0" smtClean="0">
                <a:latin typeface="+mj-lt"/>
              </a:rPr>
              <a:t>     - </a:t>
            </a:r>
            <a:r>
              <a:rPr lang="ru-RU" dirty="0">
                <a:latin typeface="+mj-lt"/>
              </a:rPr>
              <a:t>граф порядка </a:t>
            </a:r>
            <a:r>
              <a:rPr lang="en-US" dirty="0">
                <a:latin typeface="+mj-lt"/>
              </a:rPr>
              <a:t>n                                         </a:t>
            </a:r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                                      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 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                                      </a:t>
            </a:r>
            <a:r>
              <a:rPr lang="ru-RU" dirty="0">
                <a:latin typeface="+mj-lt"/>
              </a:rPr>
              <a:t>                </a:t>
            </a:r>
            <a:r>
              <a:rPr lang="ru-RU" dirty="0" smtClean="0">
                <a:latin typeface="+mj-lt"/>
              </a:rPr>
              <a:t>          </a:t>
            </a:r>
            <a:r>
              <a:rPr lang="en-US" dirty="0" smtClean="0">
                <a:latin typeface="+mj-lt"/>
              </a:rPr>
              <a:t>- </a:t>
            </a:r>
            <a:r>
              <a:rPr lang="ru-RU" dirty="0">
                <a:latin typeface="+mj-lt"/>
              </a:rPr>
              <a:t>координаты вершин графа</a:t>
            </a:r>
            <a:endParaRPr lang="en-US" dirty="0">
              <a:latin typeface="+mj-lt"/>
            </a:endParaRPr>
          </a:p>
          <a:p>
            <a:r>
              <a:rPr lang="ru-RU" dirty="0">
                <a:latin typeface="+mj-lt"/>
              </a:rPr>
              <a:t> </a:t>
            </a:r>
          </a:p>
          <a:p>
            <a:r>
              <a:rPr lang="ru-RU" dirty="0">
                <a:latin typeface="+mj-lt"/>
              </a:rPr>
              <a:t>                 </a:t>
            </a:r>
            <a:r>
              <a:rPr lang="ru-RU" dirty="0" smtClean="0">
                <a:latin typeface="+mj-lt"/>
              </a:rPr>
              <a:t>    - </a:t>
            </a:r>
            <a:r>
              <a:rPr lang="ru-RU" dirty="0">
                <a:latin typeface="+mj-lt"/>
              </a:rPr>
              <a:t>матрица весов рёбер графа</a:t>
            </a:r>
          </a:p>
          <a:p>
            <a:r>
              <a:rPr lang="ru-RU" dirty="0">
                <a:latin typeface="+mj-lt"/>
              </a:rPr>
              <a:t>                   </a:t>
            </a:r>
          </a:p>
          <a:p>
            <a:r>
              <a:rPr lang="ru-RU" dirty="0">
                <a:latin typeface="+mj-lt"/>
              </a:rPr>
              <a:t>             </a:t>
            </a:r>
            <a:r>
              <a:rPr lang="ru-RU" dirty="0" smtClean="0">
                <a:latin typeface="+mj-lt"/>
              </a:rPr>
              <a:t>  -  </a:t>
            </a:r>
            <a:r>
              <a:rPr lang="ru-RU" dirty="0">
                <a:latin typeface="+mj-lt"/>
              </a:rPr>
              <a:t>радиус вершины </a:t>
            </a:r>
            <a:r>
              <a:rPr lang="en-US" dirty="0">
                <a:latin typeface="+mj-lt"/>
              </a:rPr>
              <a:t>v</a:t>
            </a:r>
          </a:p>
          <a:p>
            <a:r>
              <a:rPr lang="en-US" dirty="0">
                <a:latin typeface="+mj-lt"/>
              </a:rPr>
              <a:t> </a:t>
            </a:r>
          </a:p>
          <a:p>
            <a:r>
              <a:rPr lang="en-US" dirty="0">
                <a:latin typeface="+mj-lt"/>
              </a:rPr>
              <a:t>                      </a:t>
            </a:r>
            <a:r>
              <a:rPr lang="ru-RU" dirty="0" smtClean="0">
                <a:latin typeface="+mj-lt"/>
              </a:rPr>
              <a:t>   </a:t>
            </a:r>
            <a:r>
              <a:rPr lang="en-US" dirty="0" smtClean="0">
                <a:latin typeface="+mj-lt"/>
              </a:rPr>
              <a:t>- </a:t>
            </a:r>
            <a:r>
              <a:rPr lang="ru-RU" dirty="0">
                <a:latin typeface="+mj-lt"/>
              </a:rPr>
              <a:t>размер области , в которой будет размещаться граф</a:t>
            </a:r>
          </a:p>
          <a:p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Введём функцию  </a:t>
            </a:r>
            <a:r>
              <a:rPr lang="ru-RU" dirty="0" smtClean="0">
                <a:latin typeface="+mj-lt"/>
              </a:rPr>
              <a:t> </a:t>
            </a:r>
            <a:endParaRPr lang="ru-RU" dirty="0" smtClean="0">
              <a:latin typeface="+mj-lt"/>
            </a:endParaRPr>
          </a:p>
          <a:p>
            <a:endParaRPr lang="ru-RU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Добавить </a:t>
            </a:r>
            <a:r>
              <a:rPr lang="en-US" dirty="0" smtClean="0">
                <a:latin typeface="+mj-lt"/>
              </a:rPr>
              <a:t>x=x1…</a:t>
            </a:r>
            <a:r>
              <a:rPr lang="en-US" dirty="0" err="1" smtClean="0">
                <a:latin typeface="+mj-lt"/>
              </a:rPr>
              <a:t>xn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решение где </a:t>
            </a:r>
            <a:r>
              <a:rPr lang="en-US" dirty="0" smtClean="0">
                <a:latin typeface="+mj-lt"/>
              </a:rPr>
              <a:t>Xi </a:t>
            </a:r>
            <a:r>
              <a:rPr lang="ru-RU" dirty="0" smtClean="0">
                <a:latin typeface="+mj-lt"/>
              </a:rPr>
              <a:t>принадлежит </a:t>
            </a:r>
            <a:r>
              <a:rPr lang="en-US" dirty="0" smtClean="0">
                <a:latin typeface="+mj-lt"/>
              </a:rPr>
              <a:t>R2</a:t>
            </a:r>
            <a:endParaRPr lang="ru-RU" dirty="0" smtClean="0">
              <a:latin typeface="+mj-lt"/>
            </a:endParaRPr>
          </a:p>
          <a:p>
            <a:endParaRPr lang="ru-RU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ru-RU" dirty="0">
                <a:latin typeface="+mj-lt"/>
              </a:rPr>
              <a:t>            </a:t>
            </a:r>
          </a:p>
          <a:p>
            <a:endParaRPr lang="ru-RU" dirty="0">
              <a:latin typeface="+mj-lt"/>
            </a:endParaRP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0194984"/>
              </p:ext>
            </p:extLst>
          </p:nvPr>
        </p:nvGraphicFramePr>
        <p:xfrm>
          <a:off x="1451769" y="1235076"/>
          <a:ext cx="2760662" cy="336550"/>
        </p:xfrm>
        <a:graphic>
          <a:graphicData uri="http://schemas.openxmlformats.org/presentationml/2006/ole">
            <p:oleObj spid="_x0000_s8274" name="Equation" r:id="rId3" imgW="1663560" imgH="203040" progId="Equation.3">
              <p:embed/>
            </p:oleObj>
          </a:graphicData>
        </a:graphic>
      </p:graphicFrame>
      <p:graphicFrame>
        <p:nvGraphicFramePr>
          <p:cNvPr id="1027" name="Object 9"/>
          <p:cNvGraphicFramePr>
            <a:graphicFrameLocks noChangeAspect="1"/>
          </p:cNvGraphicFramePr>
          <p:nvPr/>
        </p:nvGraphicFramePr>
        <p:xfrm>
          <a:off x="549275" y="1763713"/>
          <a:ext cx="4594225" cy="379412"/>
        </p:xfrm>
        <a:graphic>
          <a:graphicData uri="http://schemas.openxmlformats.org/presentationml/2006/ole">
            <p:oleObj spid="_x0000_s8275" name="Формула" r:id="rId4" imgW="2768600" imgH="228600" progId="Equation.3">
              <p:embed/>
            </p:oleObj>
          </a:graphicData>
        </a:graphic>
      </p:graphicFrame>
      <p:graphicFrame>
        <p:nvGraphicFramePr>
          <p:cNvPr id="1028" name="Object 10"/>
          <p:cNvGraphicFramePr>
            <a:graphicFrameLocks noChangeAspect="1"/>
          </p:cNvGraphicFramePr>
          <p:nvPr/>
        </p:nvGraphicFramePr>
        <p:xfrm>
          <a:off x="571500" y="2286000"/>
          <a:ext cx="1370013" cy="379413"/>
        </p:xfrm>
        <a:graphic>
          <a:graphicData uri="http://schemas.openxmlformats.org/presentationml/2006/ole">
            <p:oleObj spid="_x0000_s8276" name="Формула" r:id="rId5" imgW="825500" imgH="228600" progId="Equation.3">
              <p:embed/>
            </p:oleObj>
          </a:graphicData>
        </a:graphic>
      </p:graphicFrame>
      <p:graphicFrame>
        <p:nvGraphicFramePr>
          <p:cNvPr id="1029" name="Object 11"/>
          <p:cNvGraphicFramePr>
            <a:graphicFrameLocks noChangeAspect="1"/>
          </p:cNvGraphicFramePr>
          <p:nvPr/>
        </p:nvGraphicFramePr>
        <p:xfrm>
          <a:off x="571500" y="2835275"/>
          <a:ext cx="1031875" cy="379413"/>
        </p:xfrm>
        <a:graphic>
          <a:graphicData uri="http://schemas.openxmlformats.org/presentationml/2006/ole">
            <p:oleObj spid="_x0000_s8277" name="Формула" r:id="rId6" imgW="622030" imgH="228501" progId="Equation.3">
              <p:embed/>
            </p:oleObj>
          </a:graphicData>
        </a:graphic>
      </p:graphicFrame>
      <p:graphicFrame>
        <p:nvGraphicFramePr>
          <p:cNvPr id="1030" name="Object 12"/>
          <p:cNvGraphicFramePr>
            <a:graphicFrameLocks noChangeAspect="1"/>
          </p:cNvGraphicFramePr>
          <p:nvPr/>
        </p:nvGraphicFramePr>
        <p:xfrm>
          <a:off x="571500" y="3386138"/>
          <a:ext cx="1790700" cy="400050"/>
        </p:xfrm>
        <a:graphic>
          <a:graphicData uri="http://schemas.openxmlformats.org/presentationml/2006/ole">
            <p:oleObj spid="_x0000_s8278" name="Формула" r:id="rId7" imgW="1079032" imgH="241195" progId="Equation.3">
              <p:embed/>
            </p:oleObj>
          </a:graphicData>
        </a:graphic>
      </p:graphicFrame>
      <p:graphicFrame>
        <p:nvGraphicFramePr>
          <p:cNvPr id="103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19272392"/>
              </p:ext>
            </p:extLst>
          </p:nvPr>
        </p:nvGraphicFramePr>
        <p:xfrm>
          <a:off x="2793078" y="3881755"/>
          <a:ext cx="2273300" cy="574675"/>
        </p:xfrm>
        <a:graphic>
          <a:graphicData uri="http://schemas.openxmlformats.org/presentationml/2006/ole">
            <p:oleObj spid="_x0000_s8279" name="Формула" r:id="rId8" imgW="1104900" imgH="2794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01008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Перспективы, планы 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8435280" cy="4530725"/>
          </a:xfrm>
        </p:spPr>
        <p:txBody>
          <a:bodyPr/>
          <a:lstStyle/>
          <a:p>
            <a:pPr eaLnBrk="1" hangingPunct="1"/>
            <a:r>
              <a:rPr lang="ru-RU" dirty="0" smtClean="0"/>
              <a:t>---Чистить код</a:t>
            </a:r>
          </a:p>
          <a:p>
            <a:pPr eaLnBrk="1" hangingPunct="1"/>
            <a:r>
              <a:rPr lang="ru-RU" dirty="0" smtClean="0"/>
              <a:t>-Параллельность</a:t>
            </a:r>
          </a:p>
          <a:p>
            <a:pPr eaLnBrk="1" hangingPunct="1"/>
            <a:r>
              <a:rPr lang="ru-RU" dirty="0" smtClean="0"/>
              <a:t>-Реализация на распределённой памяти(10^6,10^9)=G</a:t>
            </a:r>
          </a:p>
          <a:p>
            <a:pPr eaLnBrk="1" hangingPunct="1"/>
            <a:r>
              <a:rPr lang="ru-RU" dirty="0" smtClean="0"/>
              <a:t>-Гиперграф</a:t>
            </a:r>
          </a:p>
          <a:p>
            <a:pPr eaLnBrk="1" hangingPunct="1"/>
            <a:endParaRPr lang="ru-RU" dirty="0" smtClean="0"/>
          </a:p>
        </p:txBody>
      </p:sp>
      <p:sp>
        <p:nvSpPr>
          <p:cNvPr id="1638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4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7CA67-0C54-4AE3-9E04-8D3A3C394B97}" type="slidenum">
              <a:rPr lang="he-IL" sz="1000" smtClean="0">
                <a:latin typeface="Verdan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sz="1000" smtClean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101975"/>
            <a:ext cx="7772400" cy="1371600"/>
          </a:xfrm>
        </p:spPr>
        <p:txBody>
          <a:bodyPr/>
          <a:lstStyle/>
          <a:p>
            <a:pPr eaLnBrk="1" hangingPunct="1"/>
            <a:r>
              <a:rPr lang="en-US" sz="6200" dirty="0" smtClean="0"/>
              <a:t>The 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dirty="0" smtClean="0"/>
              <a:t>Требуется решить следующую задачу</a:t>
            </a:r>
            <a:r>
              <a:rPr lang="en-US" sz="3200" dirty="0" smtClean="0"/>
              <a:t>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7132D-A06E-4715-B087-A0A32F89982B}" type="slidenum">
              <a:rPr lang="he-IL" smtClean="0"/>
              <a:pPr>
                <a:defRPr/>
              </a:pPr>
              <a:t>3</a:t>
            </a:fld>
            <a:endParaRPr lang="en-US"/>
          </a:p>
        </p:txBody>
      </p:sp>
      <p:graphicFrame>
        <p:nvGraphicFramePr>
          <p:cNvPr id="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09539746"/>
              </p:ext>
            </p:extLst>
          </p:nvPr>
        </p:nvGraphicFramePr>
        <p:xfrm>
          <a:off x="714375" y="4891447"/>
          <a:ext cx="5094288" cy="611187"/>
        </p:xfrm>
        <a:graphic>
          <a:graphicData uri="http://schemas.openxmlformats.org/presentationml/2006/ole">
            <p:oleObj spid="_x0000_s33794" name="Формула" r:id="rId3" imgW="3073400" imgH="368300" progId="Equation.3">
              <p:embed/>
            </p:oleObj>
          </a:graphicData>
        </a:graphic>
      </p:graphicFrame>
      <p:graphicFrame>
        <p:nvGraphicFramePr>
          <p:cNvPr id="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5214004"/>
              </p:ext>
            </p:extLst>
          </p:nvPr>
        </p:nvGraphicFramePr>
        <p:xfrm>
          <a:off x="642938" y="5462947"/>
          <a:ext cx="5305425" cy="674687"/>
        </p:xfrm>
        <a:graphic>
          <a:graphicData uri="http://schemas.openxmlformats.org/presentationml/2006/ole">
            <p:oleObj spid="_x0000_s33795" name="Формула" r:id="rId4" imgW="3200400" imgH="406400" progId="Equation.3">
              <p:embed/>
            </p:oleObj>
          </a:graphicData>
        </a:graphic>
      </p:graphicFrame>
      <p:sp>
        <p:nvSpPr>
          <p:cNvPr id="7" name="Левая фигурная скобка 6"/>
          <p:cNvSpPr/>
          <p:nvPr/>
        </p:nvSpPr>
        <p:spPr bwMode="auto">
          <a:xfrm>
            <a:off x="283753" y="4851759"/>
            <a:ext cx="500062" cy="1285875"/>
          </a:xfrm>
          <a:prstGeom prst="leftBrace">
            <a:avLst>
              <a:gd name="adj1" fmla="val 8333"/>
              <a:gd name="adj2" fmla="val 48519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ru-RU">
              <a:latin typeface="Verdana" panose="020B0604030504040204" pitchFamily="34" charset="0"/>
            </a:endParaRPr>
          </a:p>
        </p:txBody>
      </p:sp>
      <p:graphicFrame>
        <p:nvGraphicFramePr>
          <p:cNvPr id="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28950184"/>
              </p:ext>
            </p:extLst>
          </p:nvPr>
        </p:nvGraphicFramePr>
        <p:xfrm>
          <a:off x="6429375" y="5034322"/>
          <a:ext cx="2063750" cy="379412"/>
        </p:xfrm>
        <a:graphic>
          <a:graphicData uri="http://schemas.openxmlformats.org/presentationml/2006/ole">
            <p:oleObj spid="_x0000_s33796" name="Формула" r:id="rId5" imgW="1244600" imgH="228600" progId="Equation.3">
              <p:embed/>
            </p:oleObj>
          </a:graphicData>
        </a:graphic>
      </p:graphicFrame>
      <p:graphicFrame>
        <p:nvGraphicFramePr>
          <p:cNvPr id="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0781499"/>
              </p:ext>
            </p:extLst>
          </p:nvPr>
        </p:nvGraphicFramePr>
        <p:xfrm>
          <a:off x="6429375" y="5358172"/>
          <a:ext cx="2105025" cy="401637"/>
        </p:xfrm>
        <a:graphic>
          <a:graphicData uri="http://schemas.openxmlformats.org/presentationml/2006/ole">
            <p:oleObj spid="_x0000_s33797" name="Формула" r:id="rId6" imgW="1269449" imgH="241195" progId="Equation.3">
              <p:embed/>
            </p:oleObj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Области применения задачи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91264" cy="4530725"/>
          </a:xfrm>
        </p:spPr>
        <p:txBody>
          <a:bodyPr/>
          <a:lstStyle/>
          <a:p>
            <a:r>
              <a:rPr lang="ru-RU" dirty="0">
                <a:solidFill>
                  <a:srgbClr val="000000"/>
                </a:solidFill>
              </a:rPr>
              <a:t>Визуализация социальных </a:t>
            </a:r>
            <a:r>
              <a:rPr lang="ru-RU" dirty="0" smtClean="0">
                <a:solidFill>
                  <a:srgbClr val="000000"/>
                </a:solidFill>
              </a:rPr>
              <a:t>сетей</a:t>
            </a:r>
          </a:p>
          <a:p>
            <a:r>
              <a:rPr lang="ru-RU" dirty="0">
                <a:solidFill>
                  <a:srgbClr val="000000"/>
                </a:solidFill>
              </a:rPr>
              <a:t>Размещение интегральных </a:t>
            </a:r>
            <a:r>
              <a:rPr lang="ru-RU" dirty="0" smtClean="0">
                <a:solidFill>
                  <a:srgbClr val="000000"/>
                </a:solidFill>
              </a:rPr>
              <a:t>схем</a:t>
            </a:r>
          </a:p>
          <a:p>
            <a:r>
              <a:rPr lang="ru-RU" dirty="0" err="1" smtClean="0">
                <a:solidFill>
                  <a:srgbClr val="000000"/>
                </a:solidFill>
              </a:rPr>
              <a:t>Завикипедить</a:t>
            </a:r>
            <a:r>
              <a:rPr lang="ru-RU" dirty="0" smtClean="0">
                <a:solidFill>
                  <a:srgbClr val="000000"/>
                </a:solidFill>
              </a:rPr>
              <a:t> (</a:t>
            </a:r>
            <a:r>
              <a:rPr lang="en-US" dirty="0" smtClean="0">
                <a:hlinkClick r:id="rId2"/>
              </a:rPr>
              <a:t>http://ru.wikipedia.org/wiki/%D0%92%D0%B8%D0%B7%D1%83%D0%B0%D0%BB%D0%B8%D0%B7%D0%B0%D1%86%D0%B8%D1%8F_%</a:t>
            </a:r>
            <a:r>
              <a:rPr lang="en-US" dirty="0" smtClean="0">
                <a:hlinkClick r:id="rId2"/>
              </a:rPr>
              <a:t>D0%B3%D1%80%D0%B0%D1%84%D0%BE%D0%B2</a:t>
            </a:r>
            <a:r>
              <a:rPr lang="ru-RU" dirty="0" smtClean="0"/>
              <a:t>)</a:t>
            </a:r>
            <a:endParaRPr lang="ru-RU" dirty="0">
              <a:solidFill>
                <a:srgbClr val="000000"/>
              </a:solidFill>
            </a:endParaRPr>
          </a:p>
          <a:p>
            <a:r>
              <a:rPr lang="ru-RU" dirty="0" smtClean="0">
                <a:solidFill>
                  <a:srgbClr val="000000"/>
                </a:solidFill>
              </a:rPr>
              <a:t>1. </a:t>
            </a:r>
            <a:r>
              <a:rPr lang="ru-RU" dirty="0" smtClean="0"/>
              <a:t>Проблема визуализации графов встаёт, например, при отображении </a:t>
            </a:r>
            <a:r>
              <a:rPr lang="ru-RU" dirty="0" smtClean="0">
                <a:hlinkClick r:id="rId3" tooltip="Интегральная схема"/>
              </a:rPr>
              <a:t>больших интегральных схем</a:t>
            </a:r>
            <a:r>
              <a:rPr lang="ru-RU" dirty="0" smtClean="0"/>
              <a:t>, анализе </a:t>
            </a:r>
            <a:r>
              <a:rPr lang="ru-RU" dirty="0" smtClean="0">
                <a:hlinkClick r:id="rId4" tooltip="Социальная сеть (Интернет)"/>
              </a:rPr>
              <a:t>социальных сетей</a:t>
            </a:r>
            <a:r>
              <a:rPr lang="ru-RU" dirty="0" smtClean="0"/>
              <a:t>, в таких областях как </a:t>
            </a:r>
            <a:r>
              <a:rPr lang="ru-RU" dirty="0" smtClean="0">
                <a:hlinkClick r:id="rId5" tooltip="Картография"/>
              </a:rPr>
              <a:t>картография</a:t>
            </a:r>
            <a:r>
              <a:rPr lang="ru-RU" dirty="0" smtClean="0"/>
              <a:t> </a:t>
            </a:r>
            <a:r>
              <a:rPr lang="ru-RU" dirty="0" err="1" smtClean="0"/>
              <a:t>и</a:t>
            </a:r>
            <a:r>
              <a:rPr lang="ru-RU" dirty="0" err="1" smtClean="0">
                <a:hlinkClick r:id="rId6" tooltip="Биоинформатика"/>
              </a:rPr>
              <a:t>биоинформатика</a:t>
            </a:r>
            <a:r>
              <a:rPr lang="ru-RU" dirty="0" smtClean="0"/>
              <a:t>.</a:t>
            </a:r>
          </a:p>
          <a:p>
            <a:endParaRPr lang="ru-RU" dirty="0">
              <a:solidFill>
                <a:srgbClr val="000000"/>
              </a:solidFill>
            </a:endParaRPr>
          </a:p>
          <a:p>
            <a:r>
              <a:rPr lang="ru-RU" dirty="0" smtClean="0">
                <a:solidFill>
                  <a:srgbClr val="000000"/>
                </a:solidFill>
              </a:rPr>
              <a:t>(</a:t>
            </a:r>
            <a:r>
              <a:rPr lang="en-US" dirty="0" smtClean="0">
                <a:hlinkClick r:id="rId7"/>
              </a:rPr>
              <a:t>http://ru.wikipedia.org/wiki/%D0%A2%D0%B5%D0%BE%D1%80%D0%B8%D1%8F_%D0%B3%D1%80%D0%B0%D1%84%D0%BE%D0%B2#.D0.9F.D1.80.D0.B8.D0.BC.D0.B5.D0.BD.D0.B5.D0.BD.D0.B8.D0.B5_.D1.82.D0.B5.D0.BE.D1.80.D0.B8.D0.B8_.</a:t>
            </a:r>
            <a:r>
              <a:rPr lang="en-US" dirty="0" smtClean="0">
                <a:hlinkClick r:id="rId7"/>
              </a:rPr>
              <a:t>D0.B3.D1.80.D0.B0.D1.84.D0.BE.D0.B2</a:t>
            </a:r>
            <a:r>
              <a:rPr lang="ru-RU" dirty="0" smtClean="0"/>
              <a:t>)</a:t>
            </a:r>
            <a:endParaRPr lang="ru-RU" dirty="0">
              <a:solidFill>
                <a:srgbClr val="000000"/>
              </a:solidFill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7132D-A06E-4715-B087-A0A32F89982B}" type="slidenum">
              <a:rPr lang="he-IL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1863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решению задачи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7132D-A06E-4715-B087-A0A32F89982B}" type="slidenum">
              <a:rPr lang="he-IL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rgbClr val="000000"/>
                </a:solidFill>
                <a:latin typeface="Comic Sans MS" panose="030F0702030302020204" pitchFamily="66" charset="0"/>
              </a:rPr>
              <a:t>Алгоритмы , основанные на физических </a:t>
            </a:r>
            <a:r>
              <a:rPr lang="ru-RU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аналогиях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rgbClr val="000000"/>
                </a:solidFill>
              </a:rPr>
              <a:t>Силовые алгоритмы (</a:t>
            </a:r>
            <a:r>
              <a:rPr lang="en-US" sz="1800" dirty="0">
                <a:solidFill>
                  <a:srgbClr val="000000"/>
                </a:solidFill>
              </a:rPr>
              <a:t>Force-Directed)</a:t>
            </a:r>
          </a:p>
          <a:p>
            <a:pPr marL="0" indent="0">
              <a:buNone/>
            </a:pPr>
            <a:endParaRPr lang="ru-RU" dirty="0" smtClean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Аналитические алгоритмы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rgbClr val="000000"/>
                </a:solidFill>
              </a:rPr>
              <a:t>Гамма-алгоритм</a:t>
            </a:r>
          </a:p>
          <a:p>
            <a:endParaRPr lang="ru-RU" dirty="0" smtClean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Мета – алгоритмы: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18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Метод отжига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18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Генетические алгоритмы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ru-RU" dirty="0" smtClean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Другие </a:t>
            </a:r>
            <a:r>
              <a:rPr lang="ru-RU" dirty="0">
                <a:solidFill>
                  <a:srgbClr val="000000"/>
                </a:solidFill>
                <a:latin typeface="Comic Sans MS" panose="030F0702030302020204" pitchFamily="66" charset="0"/>
              </a:rPr>
              <a:t>методы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</a:rPr>
              <a:t>HDE(High dimensional embedding)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1800" dirty="0" smtClean="0">
                <a:solidFill>
                  <a:srgbClr val="000000"/>
                </a:solidFill>
              </a:rPr>
              <a:t>Многоуровневый алгоритм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Multi scale</a:t>
            </a:r>
            <a:r>
              <a:rPr lang="ru-RU" sz="1800" dirty="0"/>
              <a:t> алгоритм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>
              <a:solidFill>
                <a:srgbClr val="00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79507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???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7132D-A06E-4715-B087-A0A32F89982B}" type="slidenum">
              <a:rPr lang="he-IL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9841" y="1124744"/>
            <a:ext cx="8229600" cy="4530725"/>
          </a:xfrm>
        </p:spPr>
        <p:txBody>
          <a:bodyPr/>
          <a:lstStyle/>
          <a:p>
            <a:r>
              <a:rPr lang="ru-RU" dirty="0">
                <a:solidFill>
                  <a:srgbClr val="000000"/>
                </a:solidFill>
                <a:latin typeface="Comic Sans MS" panose="030F0702030302020204" pitchFamily="66" charset="0"/>
              </a:rPr>
              <a:t>Алгоритмы , основанные на физических </a:t>
            </a:r>
            <a:r>
              <a:rPr lang="ru-RU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аналогиях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Силовые алгоритмы (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Force-Directed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ru-RU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ru-RU" dirty="0" smtClean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Аналитические алгоритмы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rgbClr val="000000"/>
                </a:solidFill>
              </a:rPr>
              <a:t>Гамма-алгоритм</a:t>
            </a:r>
          </a:p>
          <a:p>
            <a:endParaRPr lang="ru-RU" dirty="0" smtClean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Мета – алгоритмы: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18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Метод отжига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18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Генетические алгоритмы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ru-RU" dirty="0" smtClean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Другие </a:t>
            </a:r>
            <a:r>
              <a:rPr lang="ru-RU" dirty="0">
                <a:solidFill>
                  <a:srgbClr val="000000"/>
                </a:solidFill>
                <a:latin typeface="Comic Sans MS" panose="030F0702030302020204" pitchFamily="66" charset="0"/>
              </a:rPr>
              <a:t>методы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</a:rPr>
              <a:t>HDE(High dimensional embedding)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Multi scale</a:t>
            </a:r>
            <a:r>
              <a:rPr lang="ru-RU" sz="2000" dirty="0"/>
              <a:t> алгоритм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2400" dirty="0" smtClean="0">
                <a:solidFill>
                  <a:schemeClr val="accent6">
                    <a:lumMod val="50000"/>
                  </a:schemeClr>
                </a:solidFill>
              </a:rPr>
              <a:t>Многоуровневый алгоритм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>
              <a:solidFill>
                <a:srgbClr val="00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0032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Force-Directed Алгоритм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7132D-A06E-4715-B087-A0A32F89982B}" type="slidenum">
              <a:rPr lang="he-IL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857250" y="3717925"/>
          <a:ext cx="4541838" cy="496888"/>
        </p:xfrm>
        <a:graphic>
          <a:graphicData uri="http://schemas.openxmlformats.org/presentationml/2006/ole">
            <p:oleObj spid="_x0000_s9234" name="Формула" r:id="rId3" imgW="2667000" imgH="292100" progId="Equation.3">
              <p:embed/>
            </p:oleObj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785813" y="5432425"/>
          <a:ext cx="4411662" cy="496888"/>
        </p:xfrm>
        <a:graphic>
          <a:graphicData uri="http://schemas.openxmlformats.org/presentationml/2006/ole">
            <p:oleObj spid="_x0000_s9235" name="Формула" r:id="rId4" imgW="2590800" imgH="292100" progId="Equation.3">
              <p:embed/>
            </p:oleObj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391" y="1200505"/>
            <a:ext cx="8229600" cy="4530725"/>
          </a:xfrm>
        </p:spPr>
        <p:txBody>
          <a:bodyPr/>
          <a:lstStyle/>
          <a:p>
            <a:r>
              <a:rPr lang="ru-RU" dirty="0">
                <a:solidFill>
                  <a:srgbClr val="000000"/>
                </a:solidFill>
              </a:rPr>
              <a:t>Физическая </a:t>
            </a:r>
            <a:r>
              <a:rPr lang="ru-RU" dirty="0" smtClean="0">
                <a:solidFill>
                  <a:srgbClr val="000000"/>
                </a:solidFill>
              </a:rPr>
              <a:t>модель</a:t>
            </a:r>
          </a:p>
          <a:p>
            <a:r>
              <a:rPr lang="ru-RU" sz="1800" dirty="0"/>
              <a:t>Вершины графа – объекты, между которыми действуют силы притяжения и силы отталкивания</a:t>
            </a:r>
          </a:p>
          <a:p>
            <a:endParaRPr lang="ru-RU" sz="1800" dirty="0"/>
          </a:p>
          <a:p>
            <a:r>
              <a:rPr lang="ru-RU" sz="1800" dirty="0"/>
              <a:t>Сила притяжения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/>
              <a:t> Действует между смежными вершинами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/>
              <a:t> Модуль силы</a:t>
            </a:r>
            <a:r>
              <a:rPr lang="en-US" sz="1800" dirty="0"/>
              <a:t>:</a:t>
            </a:r>
            <a:r>
              <a:rPr lang="ru-RU" sz="1800" dirty="0"/>
              <a:t>                                                        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1800" dirty="0"/>
          </a:p>
          <a:p>
            <a:endParaRPr lang="ru-RU" sz="1800" dirty="0"/>
          </a:p>
          <a:p>
            <a:endParaRPr lang="en-US" sz="1800" dirty="0"/>
          </a:p>
          <a:p>
            <a:r>
              <a:rPr lang="ru-RU" sz="1800" dirty="0"/>
              <a:t>Сила отталкивания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/>
              <a:t>Действует между всеми парами вершин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/>
              <a:t>Модуль силы</a:t>
            </a:r>
            <a:r>
              <a:rPr lang="en-US" sz="1800" dirty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</a:endParaRPr>
          </a:p>
          <a:p>
            <a:endParaRPr lang="ru-RU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22800" y="2708986"/>
            <a:ext cx="3071813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5972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Force-Directed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504403"/>
          </a:xfrm>
        </p:spPr>
        <p:txBody>
          <a:bodyPr/>
          <a:lstStyle/>
          <a:p>
            <a:r>
              <a:rPr lang="ru-RU" dirty="0">
                <a:solidFill>
                  <a:srgbClr val="000000"/>
                </a:solidFill>
              </a:rPr>
              <a:t>Алгоритм поиска состояния равновесия системы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7132D-A06E-4715-B087-A0A32F89982B}" type="slidenum">
              <a:rPr lang="he-IL" smtClean="0"/>
              <a:pPr>
                <a:defRPr/>
              </a:pPr>
              <a:t>8</a:t>
            </a:fld>
            <a:endParaRPr lang="en-US"/>
          </a:p>
        </p:txBody>
      </p:sp>
      <p:graphicFrame>
        <p:nvGraphicFramePr>
          <p:cNvPr id="5" name="Схема 7"/>
          <p:cNvGraphicFramePr/>
          <p:nvPr>
            <p:extLst>
              <p:ext uri="{D42A27DB-BD31-4B8C-83A1-F6EECF244321}">
                <p14:modId xmlns:p14="http://schemas.microsoft.com/office/powerpoint/2010/main" xmlns="" val="2830637436"/>
              </p:ext>
            </p:extLst>
          </p:nvPr>
        </p:nvGraphicFramePr>
        <p:xfrm>
          <a:off x="1428728" y="1714488"/>
          <a:ext cx="6500858" cy="4786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Стрелка вправо 9"/>
          <p:cNvSpPr/>
          <p:nvPr/>
        </p:nvSpPr>
        <p:spPr bwMode="auto">
          <a:xfrm>
            <a:off x="857250" y="4143375"/>
            <a:ext cx="928688" cy="214313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ru-RU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7" name="Стрелка вправо 10"/>
          <p:cNvSpPr/>
          <p:nvPr/>
        </p:nvSpPr>
        <p:spPr bwMode="auto">
          <a:xfrm>
            <a:off x="7500938" y="4071938"/>
            <a:ext cx="928687" cy="214312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ru-RU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grpSp>
        <p:nvGrpSpPr>
          <p:cNvPr id="8" name="Группа 11"/>
          <p:cNvGrpSpPr>
            <a:grpSpLocks/>
          </p:cNvGrpSpPr>
          <p:nvPr/>
        </p:nvGrpSpPr>
        <p:grpSpPr bwMode="auto">
          <a:xfrm>
            <a:off x="642938" y="2500313"/>
            <a:ext cx="1438275" cy="2009775"/>
            <a:chOff x="1106962" y="2535358"/>
            <a:chExt cx="1437679" cy="2009183"/>
          </a:xfrm>
        </p:grpSpPr>
        <p:sp>
          <p:nvSpPr>
            <p:cNvPr id="9" name="Прямоугольник 12"/>
            <p:cNvSpPr/>
            <p:nvPr/>
          </p:nvSpPr>
          <p:spPr>
            <a:xfrm>
              <a:off x="1106962" y="2535358"/>
              <a:ext cx="1437679" cy="14378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Прямоугольник 13"/>
            <p:cNvSpPr/>
            <p:nvPr/>
          </p:nvSpPr>
          <p:spPr>
            <a:xfrm>
              <a:off x="1106962" y="3106690"/>
              <a:ext cx="1437679" cy="14378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20320" tIns="20320" rIns="20320" bIns="20320" anchor="ctr"/>
            <a:lstStyle>
              <a:lvl1pPr defTabSz="7112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defTabSz="7112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 defTabSz="7112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 defTabSz="7112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 defTabSz="7112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defTabSz="711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defTabSz="711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defTabSz="711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defTabSz="711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r>
                <a:rPr lang="ru-RU" sz="1600" dirty="0">
                  <a:solidFill>
                    <a:srgbClr val="000000"/>
                  </a:solidFill>
                  <a:latin typeface="+mj-lt"/>
                </a:rPr>
                <a:t>Начальное размещение</a:t>
              </a:r>
            </a:p>
          </p:txBody>
        </p:sp>
      </p:grpSp>
      <p:grpSp>
        <p:nvGrpSpPr>
          <p:cNvPr id="11" name="Группа 14"/>
          <p:cNvGrpSpPr>
            <a:grpSpLocks/>
          </p:cNvGrpSpPr>
          <p:nvPr/>
        </p:nvGrpSpPr>
        <p:grpSpPr bwMode="auto">
          <a:xfrm>
            <a:off x="6858000" y="2071688"/>
            <a:ext cx="2286000" cy="2224087"/>
            <a:chOff x="1106962" y="2535358"/>
            <a:chExt cx="1643039" cy="2223497"/>
          </a:xfrm>
        </p:grpSpPr>
        <p:sp>
          <p:nvSpPr>
            <p:cNvPr id="12" name="Прямоугольник 15"/>
            <p:cNvSpPr/>
            <p:nvPr/>
          </p:nvSpPr>
          <p:spPr>
            <a:xfrm>
              <a:off x="1106962" y="2535358"/>
              <a:ext cx="1437659" cy="143789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Прямоугольник 16"/>
            <p:cNvSpPr/>
            <p:nvPr/>
          </p:nvSpPr>
          <p:spPr>
            <a:xfrm>
              <a:off x="1312342" y="3320962"/>
              <a:ext cx="1437659" cy="14378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20320" tIns="20320" rIns="20320" bIns="20320" anchor="ctr"/>
            <a:lstStyle>
              <a:lvl1pPr defTabSz="7112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defTabSz="7112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 defTabSz="7112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 defTabSz="7112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 defTabSz="71120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defTabSz="711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defTabSz="711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defTabSz="711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defTabSz="711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r>
                <a:rPr lang="ru-RU" sz="1600" dirty="0">
                  <a:solidFill>
                    <a:srgbClr val="000000"/>
                  </a:solidFill>
                  <a:latin typeface="+mj-lt"/>
                </a:rPr>
                <a:t>Размещение, соответствующее состоянию равновесия</a:t>
              </a:r>
            </a:p>
          </p:txBody>
        </p:sp>
      </p:grpSp>
      <p:pic>
        <p:nvPicPr>
          <p:cNvPr id="14" name="Picture 6" descr="C:\Users\Юлия\Desktop\Безимени-1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71813" y="2857500"/>
            <a:ext cx="339090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7252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C:\Users\Юлия\Desktop\Безимени-2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514" y="1099749"/>
            <a:ext cx="7215187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B9A73-5E90-4E3F-82ED-5D46B1798BA7}" type="slidenum">
              <a:rPr lang="he-IL"/>
              <a:pPr/>
              <a:t>9</a:t>
            </a:fld>
            <a:endParaRPr lang="en-US"/>
          </a:p>
        </p:txBody>
      </p:sp>
      <p:sp>
        <p:nvSpPr>
          <p:cNvPr id="193547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Force-directed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87514" y="5009373"/>
            <a:ext cx="8003232" cy="1588277"/>
          </a:xfrm>
        </p:spPr>
        <p:txBody>
          <a:bodyPr/>
          <a:lstStyle/>
          <a:p>
            <a:r>
              <a:rPr lang="ru-RU" dirty="0" smtClean="0"/>
              <a:t>Недостатки: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0798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Level">
      <a:majorFont>
        <a:latin typeface="Comic Sans MS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Level</Template>
  <TotalTime>3830</TotalTime>
  <Words>502</Words>
  <Application>Microsoft Office PowerPoint</Application>
  <PresentationFormat>Экран (4:3)</PresentationFormat>
  <Paragraphs>164</Paragraphs>
  <Slides>21</Slides>
  <Notes>3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Level</vt:lpstr>
      <vt:lpstr>Equation</vt:lpstr>
      <vt:lpstr>Формула</vt:lpstr>
      <vt:lpstr>Bitmap Image</vt:lpstr>
      <vt:lpstr>Алгоритм размещения графа на плоскости</vt:lpstr>
      <vt:lpstr>Математическая постановка задачи </vt:lpstr>
      <vt:lpstr>Слайд 3</vt:lpstr>
      <vt:lpstr>Области применения задачи</vt:lpstr>
      <vt:lpstr>Подходы к решению задачи</vt:lpstr>
      <vt:lpstr>???</vt:lpstr>
      <vt:lpstr>Force-Directed Алгоритм </vt:lpstr>
      <vt:lpstr>Force-Directed</vt:lpstr>
      <vt:lpstr>Force-directed</vt:lpstr>
      <vt:lpstr>Слайд 10</vt:lpstr>
      <vt:lpstr>Эксперименты, проблемы </vt:lpstr>
      <vt:lpstr>Многоуровневый подход, описание </vt:lpstr>
      <vt:lpstr>Загрубление</vt:lpstr>
      <vt:lpstr>Программная реализация </vt:lpstr>
      <vt:lpstr>Архитектура</vt:lpstr>
      <vt:lpstr>Эксперименты </vt:lpstr>
      <vt:lpstr>Эксперименты </vt:lpstr>
      <vt:lpstr>Эксперименты </vt:lpstr>
      <vt:lpstr>Что не удалось </vt:lpstr>
      <vt:lpstr>Перспективы, планы </vt:lpstr>
      <vt:lpstr>The End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for drawing large graphs</dc:title>
  <dc:creator>Koren</dc:creator>
  <cp:lastModifiedBy>Сергей</cp:lastModifiedBy>
  <cp:revision>114</cp:revision>
  <dcterms:created xsi:type="dcterms:W3CDTF">2002-10-21T14:00:58Z</dcterms:created>
  <dcterms:modified xsi:type="dcterms:W3CDTF">2013-12-13T21:00:04Z</dcterms:modified>
</cp:coreProperties>
</file>